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65" r:id="rId3"/>
    <p:sldId id="271" r:id="rId4"/>
    <p:sldId id="272" r:id="rId5"/>
    <p:sldId id="276" r:id="rId6"/>
    <p:sldId id="274" r:id="rId7"/>
    <p:sldId id="275" r:id="rId8"/>
    <p:sldId id="279" r:id="rId9"/>
    <p:sldId id="277" r:id="rId10"/>
    <p:sldId id="280" r:id="rId11"/>
    <p:sldId id="27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2C"/>
    <a:srgbClr val="FFFFFF"/>
    <a:srgbClr val="0053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9815" autoAdjust="0"/>
  </p:normalViewPr>
  <p:slideViewPr>
    <p:cSldViewPr snapToGrid="0">
      <p:cViewPr varScale="1">
        <p:scale>
          <a:sx n="91" d="100"/>
          <a:sy n="91" d="100"/>
        </p:scale>
        <p:origin x="1296" y="66"/>
      </p:cViewPr>
      <p:guideLst/>
    </p:cSldViewPr>
  </p:slideViewPr>
  <p:notesTextViewPr>
    <p:cViewPr>
      <p:scale>
        <a:sx n="1" d="1"/>
        <a:sy n="1" d="1"/>
      </p:scale>
      <p:origin x="0" y="0"/>
    </p:cViewPr>
  </p:notesTextViewPr>
  <p:notesViewPr>
    <p:cSldViewPr snapToGrid="0">
      <p:cViewPr varScale="1">
        <p:scale>
          <a:sx n="99" d="100"/>
          <a:sy n="99" d="100"/>
        </p:scale>
        <p:origin x="357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iadna Matas Casadevall" userId="7624c1b9-365e-4bd3-9528-b7bcf0634f5c" providerId="ADAL" clId="{9C5A889F-5288-4C61-8EF8-1B21CF8A2AA0}"/>
    <pc:docChg chg="undo custSel modSld">
      <pc:chgData name="Ariadna Matas Casadevall" userId="7624c1b9-365e-4bd3-9528-b7bcf0634f5c" providerId="ADAL" clId="{9C5A889F-5288-4C61-8EF8-1B21CF8A2AA0}" dt="2017-11-01T07:58:58.982" v="119" actId="20577"/>
      <pc:docMkLst>
        <pc:docMk/>
      </pc:docMkLst>
      <pc:sldChg chg="modSp">
        <pc:chgData name="Ariadna Matas Casadevall" userId="7624c1b9-365e-4bd3-9528-b7bcf0634f5c" providerId="ADAL" clId="{9C5A889F-5288-4C61-8EF8-1B21CF8A2AA0}" dt="2017-11-01T07:56:41.043" v="93" actId="1076"/>
        <pc:sldMkLst>
          <pc:docMk/>
          <pc:sldMk cId="1146780552" sldId="256"/>
        </pc:sldMkLst>
        <pc:spChg chg="mod">
          <ac:chgData name="Ariadna Matas Casadevall" userId="7624c1b9-365e-4bd3-9528-b7bcf0634f5c" providerId="ADAL" clId="{9C5A889F-5288-4C61-8EF8-1B21CF8A2AA0}" dt="2017-11-01T07:56:41.043" v="93" actId="1076"/>
          <ac:spMkLst>
            <pc:docMk/>
            <pc:sldMk cId="1146780552" sldId="256"/>
            <ac:spMk id="3" creationId="{00000000-0000-0000-0000-000000000000}"/>
          </ac:spMkLst>
        </pc:spChg>
      </pc:sldChg>
      <pc:sldChg chg="modSp">
        <pc:chgData name="Ariadna Matas Casadevall" userId="7624c1b9-365e-4bd3-9528-b7bcf0634f5c" providerId="ADAL" clId="{9C5A889F-5288-4C61-8EF8-1B21CF8A2AA0}" dt="2017-11-01T07:56:13.957" v="87" actId="20577"/>
        <pc:sldMkLst>
          <pc:docMk/>
          <pc:sldMk cId="1007208996" sldId="265"/>
        </pc:sldMkLst>
        <pc:spChg chg="mod">
          <ac:chgData name="Ariadna Matas Casadevall" userId="7624c1b9-365e-4bd3-9528-b7bcf0634f5c" providerId="ADAL" clId="{9C5A889F-5288-4C61-8EF8-1B21CF8A2AA0}" dt="2017-11-01T07:56:13.957" v="87" actId="20577"/>
          <ac:spMkLst>
            <pc:docMk/>
            <pc:sldMk cId="1007208996" sldId="265"/>
            <ac:spMk id="5" creationId="{00000000-0000-0000-0000-000000000000}"/>
          </ac:spMkLst>
        </pc:spChg>
      </pc:sldChg>
      <pc:sldChg chg="modSp">
        <pc:chgData name="Ariadna Matas Casadevall" userId="7624c1b9-365e-4bd3-9528-b7bcf0634f5c" providerId="ADAL" clId="{9C5A889F-5288-4C61-8EF8-1B21CF8A2AA0}" dt="2017-11-01T07:52:24.071" v="54" actId="20577"/>
        <pc:sldMkLst>
          <pc:docMk/>
          <pc:sldMk cId="3872176887" sldId="271"/>
        </pc:sldMkLst>
        <pc:spChg chg="mod">
          <ac:chgData name="Ariadna Matas Casadevall" userId="7624c1b9-365e-4bd3-9528-b7bcf0634f5c" providerId="ADAL" clId="{9C5A889F-5288-4C61-8EF8-1B21CF8A2AA0}" dt="2017-11-01T07:52:24.071" v="54" actId="20577"/>
          <ac:spMkLst>
            <pc:docMk/>
            <pc:sldMk cId="3872176887" sldId="271"/>
            <ac:spMk id="6" creationId="{9AD6621F-A7BC-4CB9-8F3B-D3D19AA0AE7D}"/>
          </ac:spMkLst>
        </pc:spChg>
      </pc:sldChg>
      <pc:sldChg chg="addSp delSp modSp">
        <pc:chgData name="Ariadna Matas Casadevall" userId="7624c1b9-365e-4bd3-9528-b7bcf0634f5c" providerId="ADAL" clId="{9C5A889F-5288-4C61-8EF8-1B21CF8A2AA0}" dt="2017-11-01T07:54:20.446" v="56" actId="20577"/>
        <pc:sldMkLst>
          <pc:docMk/>
          <pc:sldMk cId="3614443141" sldId="274"/>
        </pc:sldMkLst>
        <pc:spChg chg="mod">
          <ac:chgData name="Ariadna Matas Casadevall" userId="7624c1b9-365e-4bd3-9528-b7bcf0634f5c" providerId="ADAL" clId="{9C5A889F-5288-4C61-8EF8-1B21CF8A2AA0}" dt="2017-11-01T07:54:20.446" v="56" actId="20577"/>
          <ac:spMkLst>
            <pc:docMk/>
            <pc:sldMk cId="3614443141" sldId="274"/>
            <ac:spMk id="8" creationId="{D66C4C18-7508-4540-A16D-A2A20C8E5998}"/>
          </ac:spMkLst>
        </pc:spChg>
        <pc:picChg chg="del">
          <ac:chgData name="Ariadna Matas Casadevall" userId="7624c1b9-365e-4bd3-9528-b7bcf0634f5c" providerId="ADAL" clId="{9C5A889F-5288-4C61-8EF8-1B21CF8A2AA0}" dt="2017-11-01T07:50:28.648" v="20" actId="478"/>
          <ac:picMkLst>
            <pc:docMk/>
            <pc:sldMk cId="3614443141" sldId="274"/>
            <ac:picMk id="3" creationId="{F3D1434D-527A-4AED-82AF-9D48B832B0C8}"/>
          </ac:picMkLst>
        </pc:picChg>
        <pc:picChg chg="add mod modCrop">
          <ac:chgData name="Ariadna Matas Casadevall" userId="7624c1b9-365e-4bd3-9528-b7bcf0634f5c" providerId="ADAL" clId="{9C5A889F-5288-4C61-8EF8-1B21CF8A2AA0}" dt="2017-11-01T07:51:15.253" v="32" actId="1076"/>
          <ac:picMkLst>
            <pc:docMk/>
            <pc:sldMk cId="3614443141" sldId="274"/>
            <ac:picMk id="4" creationId="{9E47C311-863E-4413-A1BC-17669C75C681}"/>
          </ac:picMkLst>
        </pc:picChg>
      </pc:sldChg>
      <pc:sldChg chg="modSp">
        <pc:chgData name="Ariadna Matas Casadevall" userId="7624c1b9-365e-4bd3-9528-b7bcf0634f5c" providerId="ADAL" clId="{9C5A889F-5288-4C61-8EF8-1B21CF8A2AA0}" dt="2017-11-01T07:54:38.048" v="57" actId="20577"/>
        <pc:sldMkLst>
          <pc:docMk/>
          <pc:sldMk cId="2528713697" sldId="275"/>
        </pc:sldMkLst>
        <pc:spChg chg="mod">
          <ac:chgData name="Ariadna Matas Casadevall" userId="7624c1b9-365e-4bd3-9528-b7bcf0634f5c" providerId="ADAL" clId="{9C5A889F-5288-4C61-8EF8-1B21CF8A2AA0}" dt="2017-11-01T07:54:38.048" v="57" actId="20577"/>
          <ac:spMkLst>
            <pc:docMk/>
            <pc:sldMk cId="2528713697" sldId="275"/>
            <ac:spMk id="17" creationId="{53A40D3D-7E7E-4A2F-9360-ADDF919ADF2D}"/>
          </ac:spMkLst>
        </pc:spChg>
      </pc:sldChg>
      <pc:sldChg chg="modSp">
        <pc:chgData name="Ariadna Matas Casadevall" userId="7624c1b9-365e-4bd3-9528-b7bcf0634f5c" providerId="ADAL" clId="{9C5A889F-5288-4C61-8EF8-1B21CF8A2AA0}" dt="2017-11-01T07:46:04.453" v="4" actId="14100"/>
        <pc:sldMkLst>
          <pc:docMk/>
          <pc:sldMk cId="1422442686" sldId="276"/>
        </pc:sldMkLst>
        <pc:spChg chg="mod">
          <ac:chgData name="Ariadna Matas Casadevall" userId="7624c1b9-365e-4bd3-9528-b7bcf0634f5c" providerId="ADAL" clId="{9C5A889F-5288-4C61-8EF8-1B21CF8A2AA0}" dt="2017-11-01T07:46:04.453" v="4" actId="14100"/>
          <ac:spMkLst>
            <pc:docMk/>
            <pc:sldMk cId="1422442686" sldId="276"/>
            <ac:spMk id="12" creationId="{A04EF12C-8421-4936-BAB3-7F38677FDDB8}"/>
          </ac:spMkLst>
        </pc:spChg>
        <pc:picChg chg="mod">
          <ac:chgData name="Ariadna Matas Casadevall" userId="7624c1b9-365e-4bd3-9528-b7bcf0634f5c" providerId="ADAL" clId="{9C5A889F-5288-4C61-8EF8-1B21CF8A2AA0}" dt="2017-11-01T07:46:00.697" v="3" actId="14100"/>
          <ac:picMkLst>
            <pc:docMk/>
            <pc:sldMk cId="1422442686" sldId="276"/>
            <ac:picMk id="11" creationId="{36AA005A-FAFE-4845-876B-A3599B4EBED4}"/>
          </ac:picMkLst>
        </pc:picChg>
      </pc:sldChg>
      <pc:sldChg chg="modSp modNotesTx">
        <pc:chgData name="Ariadna Matas Casadevall" userId="7624c1b9-365e-4bd3-9528-b7bcf0634f5c" providerId="ADAL" clId="{9C5A889F-5288-4C61-8EF8-1B21CF8A2AA0}" dt="2017-11-01T07:58:58.982" v="119" actId="20577"/>
        <pc:sldMkLst>
          <pc:docMk/>
          <pc:sldMk cId="546090644" sldId="278"/>
        </pc:sldMkLst>
        <pc:spChg chg="mod">
          <ac:chgData name="Ariadna Matas Casadevall" userId="7624c1b9-365e-4bd3-9528-b7bcf0634f5c" providerId="ADAL" clId="{9C5A889F-5288-4C61-8EF8-1B21CF8A2AA0}" dt="2017-11-01T07:58:12.014" v="101" actId="20577"/>
          <ac:spMkLst>
            <pc:docMk/>
            <pc:sldMk cId="546090644" sldId="278"/>
            <ac:spMk id="2" creationId="{EF113B81-65F5-45BF-A368-A92EA429AEA6}"/>
          </ac:spMkLst>
        </pc:spChg>
      </pc:sldChg>
      <pc:sldChg chg="modSp">
        <pc:chgData name="Ariadna Matas Casadevall" userId="7624c1b9-365e-4bd3-9528-b7bcf0634f5c" providerId="ADAL" clId="{9C5A889F-5288-4C61-8EF8-1B21CF8A2AA0}" dt="2017-11-01T07:54:02.567" v="55" actId="20577"/>
        <pc:sldMkLst>
          <pc:docMk/>
          <pc:sldMk cId="1352172320" sldId="280"/>
        </pc:sldMkLst>
        <pc:spChg chg="mod">
          <ac:chgData name="Ariadna Matas Casadevall" userId="7624c1b9-365e-4bd3-9528-b7bcf0634f5c" providerId="ADAL" clId="{9C5A889F-5288-4C61-8EF8-1B21CF8A2AA0}" dt="2017-11-01T07:47:45.601" v="17" actId="14100"/>
          <ac:spMkLst>
            <pc:docMk/>
            <pc:sldMk cId="1352172320" sldId="280"/>
            <ac:spMk id="3" creationId="{D1C83F6D-3FFD-4CCE-B910-D6E1133739D6}"/>
          </ac:spMkLst>
        </pc:spChg>
        <pc:spChg chg="mod">
          <ac:chgData name="Ariadna Matas Casadevall" userId="7624c1b9-365e-4bd3-9528-b7bcf0634f5c" providerId="ADAL" clId="{9C5A889F-5288-4C61-8EF8-1B21CF8A2AA0}" dt="2017-11-01T07:54:02.567" v="55" actId="20577"/>
          <ac:spMkLst>
            <pc:docMk/>
            <pc:sldMk cId="1352172320" sldId="280"/>
            <ac:spMk id="4" creationId="{73FA1028-EA10-4BEE-A6C8-2ED2B27030B0}"/>
          </ac:spMkLst>
        </pc:spChg>
        <pc:picChg chg="mod modCrop">
          <ac:chgData name="Ariadna Matas Casadevall" userId="7624c1b9-365e-4bd3-9528-b7bcf0634f5c" providerId="ADAL" clId="{9C5A889F-5288-4C61-8EF8-1B21CF8A2AA0}" dt="2017-11-01T07:47:21.102" v="12" actId="1076"/>
          <ac:picMkLst>
            <pc:docMk/>
            <pc:sldMk cId="1352172320" sldId="280"/>
            <ac:picMk id="1026" creationId="{C0C9C7DC-DF6E-4467-87A2-898659B52062}"/>
          </ac:picMkLst>
        </pc:picChg>
      </pc:sldChg>
    </pc:docChg>
  </pc:docChgLst>
  <pc:docChgLst>
    <pc:chgData name="Ariadna Matas Casadevall" userId="7624c1b9-365e-4bd3-9528-b7bcf0634f5c" providerId="ADAL" clId="{51BE0D6D-0579-437E-9873-29EE3A8777ED}"/>
    <pc:docChg chg="custSel modSld">
      <pc:chgData name="Ariadna Matas Casadevall" userId="7624c1b9-365e-4bd3-9528-b7bcf0634f5c" providerId="ADAL" clId="{51BE0D6D-0579-437E-9873-29EE3A8777ED}" dt="2017-11-03T10:08:53.701" v="133" actId="20577"/>
      <pc:docMkLst>
        <pc:docMk/>
      </pc:docMkLst>
      <pc:sldChg chg="modSp modNotesTx">
        <pc:chgData name="Ariadna Matas Casadevall" userId="7624c1b9-365e-4bd3-9528-b7bcf0634f5c" providerId="ADAL" clId="{51BE0D6D-0579-437E-9873-29EE3A8777ED}" dt="2017-11-03T10:03:19.204" v="99" actId="20577"/>
        <pc:sldMkLst>
          <pc:docMk/>
          <pc:sldMk cId="1146780552" sldId="256"/>
        </pc:sldMkLst>
        <pc:spChg chg="mod">
          <ac:chgData name="Ariadna Matas Casadevall" userId="7624c1b9-365e-4bd3-9528-b7bcf0634f5c" providerId="ADAL" clId="{51BE0D6D-0579-437E-9873-29EE3A8777ED}" dt="2017-11-01T08:15:48.999" v="64" actId="20577"/>
          <ac:spMkLst>
            <pc:docMk/>
            <pc:sldMk cId="1146780552" sldId="256"/>
            <ac:spMk id="3" creationId="{00000000-0000-0000-0000-000000000000}"/>
          </ac:spMkLst>
        </pc:spChg>
      </pc:sldChg>
      <pc:sldChg chg="modNotesTx">
        <pc:chgData name="Ariadna Matas Casadevall" userId="7624c1b9-365e-4bd3-9528-b7bcf0634f5c" providerId="ADAL" clId="{51BE0D6D-0579-437E-9873-29EE3A8777ED}" dt="2017-11-03T10:08:05.296" v="102" actId="20577"/>
        <pc:sldMkLst>
          <pc:docMk/>
          <pc:sldMk cId="3872176887" sldId="271"/>
        </pc:sldMkLst>
      </pc:sldChg>
      <pc:sldChg chg="modNotesTx">
        <pc:chgData name="Ariadna Matas Casadevall" userId="7624c1b9-365e-4bd3-9528-b7bcf0634f5c" providerId="ADAL" clId="{51BE0D6D-0579-437E-9873-29EE3A8777ED}" dt="2017-11-03T10:08:10.834" v="106" actId="20577"/>
        <pc:sldMkLst>
          <pc:docMk/>
          <pc:sldMk cId="2175171885" sldId="272"/>
        </pc:sldMkLst>
      </pc:sldChg>
      <pc:sldChg chg="addSp modSp modNotesTx">
        <pc:chgData name="Ariadna Matas Casadevall" userId="7624c1b9-365e-4bd3-9528-b7bcf0634f5c" providerId="ADAL" clId="{51BE0D6D-0579-437E-9873-29EE3A8777ED}" dt="2017-11-03T10:08:21.120" v="112" actId="20577"/>
        <pc:sldMkLst>
          <pc:docMk/>
          <pc:sldMk cId="3614443141" sldId="274"/>
        </pc:sldMkLst>
        <pc:spChg chg="add mod">
          <ac:chgData name="Ariadna Matas Casadevall" userId="7624c1b9-365e-4bd3-9528-b7bcf0634f5c" providerId="ADAL" clId="{51BE0D6D-0579-437E-9873-29EE3A8777ED}" dt="2017-11-01T08:08:39.194" v="54" actId="20577"/>
          <ac:spMkLst>
            <pc:docMk/>
            <pc:sldMk cId="3614443141" sldId="274"/>
            <ac:spMk id="2" creationId="{B8999689-D295-41AF-A9A2-8EED5201309A}"/>
          </ac:spMkLst>
        </pc:spChg>
      </pc:sldChg>
      <pc:sldChg chg="modSp modNotesTx">
        <pc:chgData name="Ariadna Matas Casadevall" userId="7624c1b9-365e-4bd3-9528-b7bcf0634f5c" providerId="ADAL" clId="{51BE0D6D-0579-437E-9873-29EE3A8777ED}" dt="2017-11-03T10:08:30.185" v="118" actId="20577"/>
        <pc:sldMkLst>
          <pc:docMk/>
          <pc:sldMk cId="2528713697" sldId="275"/>
        </pc:sldMkLst>
        <pc:spChg chg="mod">
          <ac:chgData name="Ariadna Matas Casadevall" userId="7624c1b9-365e-4bd3-9528-b7bcf0634f5c" providerId="ADAL" clId="{51BE0D6D-0579-437E-9873-29EE3A8777ED}" dt="2017-11-01T08:08:33.349" v="46" actId="20577"/>
          <ac:spMkLst>
            <pc:docMk/>
            <pc:sldMk cId="2528713697" sldId="275"/>
            <ac:spMk id="17" creationId="{53A40D3D-7E7E-4A2F-9360-ADDF919ADF2D}"/>
          </ac:spMkLst>
        </pc:spChg>
      </pc:sldChg>
      <pc:sldChg chg="modNotesTx">
        <pc:chgData name="Ariadna Matas Casadevall" userId="7624c1b9-365e-4bd3-9528-b7bcf0634f5c" providerId="ADAL" clId="{51BE0D6D-0579-437E-9873-29EE3A8777ED}" dt="2017-11-03T10:08:14.306" v="108" actId="20577"/>
        <pc:sldMkLst>
          <pc:docMk/>
          <pc:sldMk cId="1422442686" sldId="276"/>
        </pc:sldMkLst>
      </pc:sldChg>
      <pc:sldChg chg="modNotesTx">
        <pc:chgData name="Ariadna Matas Casadevall" userId="7624c1b9-365e-4bd3-9528-b7bcf0634f5c" providerId="ADAL" clId="{51BE0D6D-0579-437E-9873-29EE3A8777ED}" dt="2017-11-03T10:08:49.002" v="131" actId="20577"/>
        <pc:sldMkLst>
          <pc:docMk/>
          <pc:sldMk cId="650381971" sldId="277"/>
        </pc:sldMkLst>
      </pc:sldChg>
      <pc:sldChg chg="modNotesTx">
        <pc:chgData name="Ariadna Matas Casadevall" userId="7624c1b9-365e-4bd3-9528-b7bcf0634f5c" providerId="ADAL" clId="{51BE0D6D-0579-437E-9873-29EE3A8777ED}" dt="2017-11-03T10:03:10.325" v="97" actId="6549"/>
        <pc:sldMkLst>
          <pc:docMk/>
          <pc:sldMk cId="546090644" sldId="278"/>
        </pc:sldMkLst>
      </pc:sldChg>
      <pc:sldChg chg="modNotesTx">
        <pc:chgData name="Ariadna Matas Casadevall" userId="7624c1b9-365e-4bd3-9528-b7bcf0634f5c" providerId="ADAL" clId="{51BE0D6D-0579-437E-9873-29EE3A8777ED}" dt="2017-11-03T10:08:35.482" v="122" actId="20577"/>
        <pc:sldMkLst>
          <pc:docMk/>
          <pc:sldMk cId="42944053" sldId="279"/>
        </pc:sldMkLst>
      </pc:sldChg>
      <pc:sldChg chg="modNotesTx">
        <pc:chgData name="Ariadna Matas Casadevall" userId="7624c1b9-365e-4bd3-9528-b7bcf0634f5c" providerId="ADAL" clId="{51BE0D6D-0579-437E-9873-29EE3A8777ED}" dt="2017-11-03T10:08:53.701" v="133" actId="20577"/>
        <pc:sldMkLst>
          <pc:docMk/>
          <pc:sldMk cId="1352172320" sldId="28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2DF205-EAA0-4A2A-9CF6-5D86F1A657E0}" type="datetimeFigureOut">
              <a:rPr lang="en-US" smtClean="0"/>
              <a:t>11/3/2017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A57DDB-E24E-4D2C-9E7B-F55A8C78FC7A}" type="slidenum">
              <a:rPr lang="en-US" smtClean="0"/>
              <a:t>‹#›</a:t>
            </a:fld>
            <a:endParaRPr lang="en-US"/>
          </a:p>
        </p:txBody>
      </p:sp>
    </p:spTree>
    <p:extLst>
      <p:ext uri="{BB962C8B-B14F-4D97-AF65-F5344CB8AC3E}">
        <p14:creationId xmlns:p14="http://schemas.microsoft.com/office/powerpoint/2010/main" val="135997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D51311-F265-4C4B-88F1-87671B6D9380}" type="datetimeFigureOut">
              <a:rPr lang="en-GB" smtClean="0"/>
              <a:t>03/11/2017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5816A5-A100-4B0A-9AB1-2F9330BC094A}" type="slidenum">
              <a:rPr lang="en-GB" smtClean="0"/>
              <a:t>‹#›</a:t>
            </a:fld>
            <a:endParaRPr lang="en-GB"/>
          </a:p>
        </p:txBody>
      </p:sp>
    </p:spTree>
    <p:extLst>
      <p:ext uri="{BB962C8B-B14F-4D97-AF65-F5344CB8AC3E}">
        <p14:creationId xmlns:p14="http://schemas.microsoft.com/office/powerpoint/2010/main" val="3253407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Welcome to this short IFLA webinar about our work on libraries and copyright at the World Intellectual Property Organisation. Thank you for being here, and I hope you’ll find this useful.</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We’ll aim to keep this presentation relatively short, in order to allow time for questions at the end. Your microphones are muted and we’d be thankful if you could keep it this way.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webinar will be recorded and made available afterwards on the IFLA website together with the power point presentation.  </a:t>
            </a:r>
          </a:p>
        </p:txBody>
      </p:sp>
      <p:sp>
        <p:nvSpPr>
          <p:cNvPr id="4" name="Slide Number Placeholder 3"/>
          <p:cNvSpPr>
            <a:spLocks noGrp="1"/>
          </p:cNvSpPr>
          <p:nvPr>
            <p:ph type="sldNum" sz="quarter" idx="10"/>
          </p:nvPr>
        </p:nvSpPr>
        <p:spPr/>
        <p:txBody>
          <a:bodyPr/>
          <a:lstStyle/>
          <a:p>
            <a:fld id="{975816A5-A100-4B0A-9AB1-2F9330BC094A}" type="slidenum">
              <a:rPr lang="en-GB" smtClean="0"/>
              <a:t>1</a:t>
            </a:fld>
            <a:endParaRPr lang="en-GB"/>
          </a:p>
        </p:txBody>
      </p:sp>
    </p:spTree>
    <p:extLst>
      <p:ext uri="{BB962C8B-B14F-4D97-AF65-F5344CB8AC3E}">
        <p14:creationId xmlns:p14="http://schemas.microsoft.com/office/powerpoint/2010/main" val="3953076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You can help us make progress. It is important that governments hear from their libraries, and understand that this is a priority. If they hear nothing, they may not feel the need to speak, or may even oppose effective steps forwards, under pressure from </a:t>
            </a:r>
            <a:r>
              <a:rPr lang="en-GB" sz="1200" kern="1200">
                <a:solidFill>
                  <a:schemeClr val="tx1"/>
                </a:solidFill>
                <a:effectLst/>
                <a:latin typeface="+mn-lt"/>
                <a:ea typeface="+mn-ea"/>
                <a:cs typeface="+mn-cs"/>
              </a:rPr>
              <a:t>rightholders.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You can help us build stronger arguments by sharing stories about the challenges you face, both in your work at home, and across borders. Do you know researchers who have not been able to access works they need? Preservation projects which have not been able to go ahead? Unnecessary restrictions and costs placed on your work? Let us know!</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And of course follow us during the next meeting, on 13-17 November, and help us show the governments at WIPO how much support there is for what we are doing! Don’t hesitate to use the hashtag #copyright4libraries and #SCCR, that we’ll be using too!</a:t>
            </a:r>
          </a:p>
          <a:p>
            <a:endParaRPr lang="en-GB" dirty="0"/>
          </a:p>
        </p:txBody>
      </p:sp>
      <p:sp>
        <p:nvSpPr>
          <p:cNvPr id="4" name="Slide Number Placeholder 3"/>
          <p:cNvSpPr>
            <a:spLocks noGrp="1"/>
          </p:cNvSpPr>
          <p:nvPr>
            <p:ph type="sldNum" sz="quarter" idx="10"/>
          </p:nvPr>
        </p:nvSpPr>
        <p:spPr/>
        <p:txBody>
          <a:bodyPr/>
          <a:lstStyle/>
          <a:p>
            <a:fld id="{975816A5-A100-4B0A-9AB1-2F9330BC094A}" type="slidenum">
              <a:rPr lang="en-GB" smtClean="0"/>
              <a:t>10</a:t>
            </a:fld>
            <a:endParaRPr lang="en-GB"/>
          </a:p>
        </p:txBody>
      </p:sp>
    </p:spTree>
    <p:extLst>
      <p:ext uri="{BB962C8B-B14F-4D97-AF65-F5344CB8AC3E}">
        <p14:creationId xmlns:p14="http://schemas.microsoft.com/office/powerpoint/2010/main" val="2868001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So that’s the end of the presentation. Feel free to ask us questions directly now, or you can e-mail us later. </a:t>
            </a:r>
          </a:p>
        </p:txBody>
      </p:sp>
      <p:sp>
        <p:nvSpPr>
          <p:cNvPr id="4" name="Slide Number Placeholder 3"/>
          <p:cNvSpPr>
            <a:spLocks noGrp="1"/>
          </p:cNvSpPr>
          <p:nvPr>
            <p:ph type="sldNum" sz="quarter" idx="10"/>
          </p:nvPr>
        </p:nvSpPr>
        <p:spPr/>
        <p:txBody>
          <a:bodyPr/>
          <a:lstStyle/>
          <a:p>
            <a:fld id="{975816A5-A100-4B0A-9AB1-2F9330BC094A}" type="slidenum">
              <a:rPr lang="en-GB" smtClean="0"/>
              <a:t>11</a:t>
            </a:fld>
            <a:endParaRPr lang="en-GB"/>
          </a:p>
        </p:txBody>
      </p:sp>
    </p:spTree>
    <p:extLst>
      <p:ext uri="{BB962C8B-B14F-4D97-AF65-F5344CB8AC3E}">
        <p14:creationId xmlns:p14="http://schemas.microsoft.com/office/powerpoint/2010/main" val="4271321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So the contents of this webinar can be summarised as the answers to three questions  - why we engage at WIPO, what we are doing, and what you can do to help us. So note now – there may be some homework at the end of this. </a:t>
            </a:r>
          </a:p>
        </p:txBody>
      </p:sp>
      <p:sp>
        <p:nvSpPr>
          <p:cNvPr id="4" name="Slide Number Placeholder 3"/>
          <p:cNvSpPr>
            <a:spLocks noGrp="1"/>
          </p:cNvSpPr>
          <p:nvPr>
            <p:ph type="sldNum" sz="quarter" idx="10"/>
          </p:nvPr>
        </p:nvSpPr>
        <p:spPr/>
        <p:txBody>
          <a:bodyPr/>
          <a:lstStyle/>
          <a:p>
            <a:fld id="{975816A5-A100-4B0A-9AB1-2F9330BC094A}" type="slidenum">
              <a:rPr lang="en-GB" smtClean="0"/>
              <a:t>2</a:t>
            </a:fld>
            <a:endParaRPr lang="en-GB"/>
          </a:p>
        </p:txBody>
      </p:sp>
    </p:spTree>
    <p:extLst>
      <p:ext uri="{BB962C8B-B14F-4D97-AF65-F5344CB8AC3E}">
        <p14:creationId xmlns:p14="http://schemas.microsoft.com/office/powerpoint/2010/main" val="1270812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Looking first at why we engage, it makes sense to go back to the Berne Convention, the original international copyright instrument. Signed in 1886, it has been updated from time to time, but builds on a core differentiation between rights – not only for authors, but for a number of others – which are obligatory for all, and exceptions and limitations – which are defined nationally for the most part.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Rights cover activities such as reproduction, distribution, translation, recitation, and communication to the public, for a minimum of life plus fifty years, at least for primary rightholders. In some cases, such as photographs, sound recordings, or anonymous works, terms may be shorter. Other related rights, are available for different players such as performers.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Exceptions and limitations are optional, except for quotations and news of the day, and even then must comply with ‘three step test’ – that they concern a ‘certain specific use’, that they do not conflict with the normal exploitation of a work, and that they do not unreasonably prejudice the interests of the rightholder.</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Fortunately, many countries have moved to legislate for exceptions and limitations, although we are a long way from a complete set in countries.</a:t>
            </a:r>
          </a:p>
          <a:p>
            <a:endParaRPr lang="en-GB" dirty="0"/>
          </a:p>
        </p:txBody>
      </p:sp>
      <p:sp>
        <p:nvSpPr>
          <p:cNvPr id="4" name="Slide Number Placeholder 3"/>
          <p:cNvSpPr>
            <a:spLocks noGrp="1"/>
          </p:cNvSpPr>
          <p:nvPr>
            <p:ph type="sldNum" sz="quarter" idx="10"/>
          </p:nvPr>
        </p:nvSpPr>
        <p:spPr/>
        <p:txBody>
          <a:bodyPr/>
          <a:lstStyle/>
          <a:p>
            <a:fld id="{975816A5-A100-4B0A-9AB1-2F9330BC094A}" type="slidenum">
              <a:rPr lang="en-GB" smtClean="0"/>
              <a:t>3</a:t>
            </a:fld>
            <a:endParaRPr lang="en-GB"/>
          </a:p>
        </p:txBody>
      </p:sp>
    </p:spTree>
    <p:extLst>
      <p:ext uri="{BB962C8B-B14F-4D97-AF65-F5344CB8AC3E}">
        <p14:creationId xmlns:p14="http://schemas.microsoft.com/office/powerpoint/2010/main" val="2538331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result is a strong unevenness. This image, taken from copyrightexceptions.eu, looks only at Europe, showing quite how patchy uptake of different copyright exceptions and limitations really is.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is also only half of the picture, given that even when two countries have provisions in a particular area, for example for giving access to people with disabilities, they may be implemented or interpreted differently. And of course at the level of individual works, the contracts signed for access add a further level of complexity.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first implication is that students, researchers, users and creators in one country may not enjoy the same possibilities as those in another. Contrary to the claim that more protection is linked to greater prosperity, the example of the US, as well as that produced by the Australian Productivity Commission recently, suggests that excessive protection is harmful, and that exceptions promote both economic and social welfare.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second implication is that when libraries are looking to work across borders – for example to acquire works, to undertake preservation projects, or to supply documents, they could face a completely different copyright environment from one state to the next. That’s around 17000 potentially different combinations of copyright rules that librarians risk being forced to cope with in order to carry out public interest activities.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is becoming more of a problem as, thanks to technological progress and the obvious benefits, libraries look to carry out more international activities. Too often, requests for materials through document supply fall down because of uncertainty or potential infringement, or preservation projects cannot go ahead. </a:t>
            </a:r>
          </a:p>
          <a:p>
            <a:endParaRPr lang="en-GB" dirty="0"/>
          </a:p>
        </p:txBody>
      </p:sp>
      <p:sp>
        <p:nvSpPr>
          <p:cNvPr id="4" name="Slide Number Placeholder 3"/>
          <p:cNvSpPr>
            <a:spLocks noGrp="1"/>
          </p:cNvSpPr>
          <p:nvPr>
            <p:ph type="sldNum" sz="quarter" idx="10"/>
          </p:nvPr>
        </p:nvSpPr>
        <p:spPr/>
        <p:txBody>
          <a:bodyPr/>
          <a:lstStyle/>
          <a:p>
            <a:fld id="{975816A5-A100-4B0A-9AB1-2F9330BC094A}" type="slidenum">
              <a:rPr lang="en-GB" smtClean="0"/>
              <a:t>4</a:t>
            </a:fld>
            <a:endParaRPr lang="en-GB"/>
          </a:p>
        </p:txBody>
      </p:sp>
    </p:spTree>
    <p:extLst>
      <p:ext uri="{BB962C8B-B14F-4D97-AF65-F5344CB8AC3E}">
        <p14:creationId xmlns:p14="http://schemas.microsoft.com/office/powerpoint/2010/main" val="4097100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 second emerging challenge is around digital. The move from buying physical works to licensing access to digital ones effectively privatises much of the operation of copyright. Clearly the move to licensing is a fact of life, and libraries can and should do their best to use these effectively.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However licences are far from suitable in all cases, and, as can be seen in our infographic, licensing contracts can override the possibility to archive works, loan them to other libraries (even on a non-commercial basis for private study), or block data mining. Indeed, where there is no rule to say that such contract terms are non-enforceable, legislation itself risks becoming irrelevant.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 a result, an already imperfect copyright system risks becoming ever more out-of-date faced with trends towards internationalisation and digitisation. </a:t>
            </a:r>
          </a:p>
          <a:p>
            <a:endParaRPr lang="en-GB" dirty="0"/>
          </a:p>
        </p:txBody>
      </p:sp>
      <p:sp>
        <p:nvSpPr>
          <p:cNvPr id="4" name="Slide Number Placeholder 3"/>
          <p:cNvSpPr>
            <a:spLocks noGrp="1"/>
          </p:cNvSpPr>
          <p:nvPr>
            <p:ph type="sldNum" sz="quarter" idx="10"/>
          </p:nvPr>
        </p:nvSpPr>
        <p:spPr/>
        <p:txBody>
          <a:bodyPr/>
          <a:lstStyle/>
          <a:p>
            <a:fld id="{975816A5-A100-4B0A-9AB1-2F9330BC094A}" type="slidenum">
              <a:rPr lang="en-GB" smtClean="0"/>
              <a:t>5</a:t>
            </a:fld>
            <a:endParaRPr lang="en-GB"/>
          </a:p>
        </p:txBody>
      </p:sp>
    </p:spTree>
    <p:extLst>
      <p:ext uri="{BB962C8B-B14F-4D97-AF65-F5344CB8AC3E}">
        <p14:creationId xmlns:p14="http://schemas.microsoft.com/office/powerpoint/2010/main" val="676411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For libraries, WIPO has the potential to be part of the solution.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WIPO itself is a specialized UN agency, based in Geneva Switzerland, and has 191 Member States – the only formally recognised states which are not members are a small number of Pacific Islands and South Sudan.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 the name suggests, it covers the range of IP issues – copyright, patents, trademarks, design rights, geographical indicators, and traditional knowledge and traditional cultural expression. It serves as guardian of existing Treaties, notably around patents and trademarks, where it registers applications. These are also a very powerful source of income.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There are also standing committees, which commission reports, discuss best practice, recent trends, and potentially negotiate new Treaties. A recent example is the Marrakesh Treaty providing access to books for people who are blind, or have visual impairments or other print disabilities. </a:t>
            </a:r>
          </a:p>
          <a:p>
            <a:r>
              <a:rPr lang="en-GB" sz="1200" kern="1200" dirty="0">
                <a:solidFill>
                  <a:schemeClr val="tx1"/>
                </a:solidFill>
                <a:effectLst/>
                <a:latin typeface="+mn-lt"/>
                <a:ea typeface="+mn-ea"/>
                <a:cs typeface="+mn-cs"/>
              </a:rPr>
              <a:t>WIPO does not move quickly – it took some years for Marrakesh to pick up the necessary momentum to become law, although following its signature in 2013, it came into effect faster than any other WIPO copyright Treaty in the last 40 years. </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WIPO also has a strong behind-the-scenes training programme, aimed at supporting the ratification of its own treaties, and developing infrastructure for IP management. This includes – it seems – developing collective management organisations in different countries. </a:t>
            </a:r>
          </a:p>
          <a:p>
            <a:endParaRPr lang="en-GB" dirty="0"/>
          </a:p>
        </p:txBody>
      </p:sp>
      <p:sp>
        <p:nvSpPr>
          <p:cNvPr id="4" name="Slide Number Placeholder 3"/>
          <p:cNvSpPr>
            <a:spLocks noGrp="1"/>
          </p:cNvSpPr>
          <p:nvPr>
            <p:ph type="sldNum" sz="quarter" idx="10"/>
          </p:nvPr>
        </p:nvSpPr>
        <p:spPr/>
        <p:txBody>
          <a:bodyPr/>
          <a:lstStyle/>
          <a:p>
            <a:fld id="{975816A5-A100-4B0A-9AB1-2F9330BC094A}" type="slidenum">
              <a:rPr lang="en-GB" smtClean="0"/>
              <a:t>6</a:t>
            </a:fld>
            <a:endParaRPr lang="en-GB"/>
          </a:p>
        </p:txBody>
      </p:sp>
    </p:spTree>
    <p:extLst>
      <p:ext uri="{BB962C8B-B14F-4D97-AF65-F5344CB8AC3E}">
        <p14:creationId xmlns:p14="http://schemas.microsoft.com/office/powerpoint/2010/main" val="3804816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If there is a solution to the challenges faced by libraries, it will be in the specific committee for copyright – the Standing Committee on Copyright and Related Rights (or SCCR for short). Like the other committees, this commissions studies, discusses findings and best practices, and explores what can be done to correct problems identified. Its next meeting will be on 13-17 November in Geneva.</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SCCR launched work in the mid-2000s, looking at exceptions and limitations to copyright which could favour access to knowledge around the world.  This work rapidly fell into a number of categories – exceptions for libraries and archives, for people with print disabilities (which led to Marrakesh), for education and research institutions, and for people with other disabilities.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the case of libraries, we have been lucky to benefit from two exhaustive studies – and an update – from Professor Kenneth Crews, looking at exceptions and limitations for libraries in national law around the world. We will receive a third edition this month.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work, so far, has underlined how far many countries are from a full set of the exceptions that allow libraries to function, as well as how little even new legislation has looked to take account of the digital world. In doing so, the reports have provided a powerful argument for the need for more effective measures to accelerate progress.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study has not focused specifically on cross-border uses, but the huge diversity of provisions underlines how complicated this is. </a:t>
            </a:r>
          </a:p>
          <a:p>
            <a:r>
              <a:rPr lang="en-GB" sz="1200" kern="1200" dirty="0">
                <a:solidFill>
                  <a:schemeClr val="tx1"/>
                </a:solidFill>
                <a:effectLst/>
                <a:latin typeface="+mn-lt"/>
                <a:ea typeface="+mn-ea"/>
                <a:cs typeface="+mn-cs"/>
              </a:rPr>
              <a:t>In its discussions, IFLA has been strong and consistent in calling for meaningful steps which will address the challenge of the growing inadequacy of the copyright system. In this, we have been supported by a number of major regional groups – Africa, Latin America and the Caribbean, and Asia-Pacific – which have underlined their support for an international treaty in this area.</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 a means of organising discussions, the previous chair, Mr Martin </a:t>
            </a:r>
            <a:r>
              <a:rPr lang="en-GB" sz="1200" kern="1200" dirty="0" err="1">
                <a:solidFill>
                  <a:schemeClr val="tx1"/>
                </a:solidFill>
                <a:effectLst/>
                <a:latin typeface="+mn-lt"/>
                <a:ea typeface="+mn-ea"/>
                <a:cs typeface="+mn-cs"/>
              </a:rPr>
              <a:t>Moscoso</a:t>
            </a:r>
            <a:r>
              <a:rPr lang="en-GB" sz="1200" kern="1200" dirty="0">
                <a:solidFill>
                  <a:schemeClr val="tx1"/>
                </a:solidFill>
                <a:effectLst/>
                <a:latin typeface="+mn-lt"/>
                <a:ea typeface="+mn-ea"/>
                <a:cs typeface="+mn-cs"/>
              </a:rPr>
              <a:t> of Peru, structured discussions according to a table or chart covering eleven topics – preservation, reproduction, lending, legal deposit, parallel importation (can you buy a book from another country, even if it is available locally), cross-border activities, orphan and out of commerce works, limitations on liability, contract override, technological protection measures and translation of works.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Drawing on examples offered by IFLA members, as well as other research, IFLA has made the case for exceptions, or other relevant steps, in these areas, finding considerable support from among other Member States.</a:t>
            </a:r>
          </a:p>
          <a:p>
            <a:endParaRPr lang="en-GB" dirty="0"/>
          </a:p>
        </p:txBody>
      </p:sp>
      <p:sp>
        <p:nvSpPr>
          <p:cNvPr id="4" name="Slide Number Placeholder 3"/>
          <p:cNvSpPr>
            <a:spLocks noGrp="1"/>
          </p:cNvSpPr>
          <p:nvPr>
            <p:ph type="sldNum" sz="quarter" idx="10"/>
          </p:nvPr>
        </p:nvSpPr>
        <p:spPr/>
        <p:txBody>
          <a:bodyPr/>
          <a:lstStyle/>
          <a:p>
            <a:fld id="{975816A5-A100-4B0A-9AB1-2F9330BC094A}" type="slidenum">
              <a:rPr lang="en-GB" smtClean="0"/>
              <a:t>7</a:t>
            </a:fld>
            <a:endParaRPr lang="en-GB"/>
          </a:p>
        </p:txBody>
      </p:sp>
    </p:spTree>
    <p:extLst>
      <p:ext uri="{BB962C8B-B14F-4D97-AF65-F5344CB8AC3E}">
        <p14:creationId xmlns:p14="http://schemas.microsoft.com/office/powerpoint/2010/main" val="1901067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 reached the end of discussions on the Chair’s Chart at the end of 2016, and in 2017, Members of the Committee agreed to give the resulting table a semi-formal status, meaning that it could be the basis for ongoing discussions. The result clearly does need more work.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Overall, we continue to make the same arguments as previously – that we need effective steps to help those countries which do not have the right laws in place to make progress.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need exceptions to work across borders.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need practical support to Member States in implementing exceptions. Given that exceptions are as much part of copyright as rights themselves, WIPO should be providing as much tailored support as they do to the drafting of laws that create rights.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And they should make sure that the evidence collected and produced can be presented in a way that is most useful to researchers and others.</a:t>
            </a:r>
          </a:p>
          <a:p>
            <a:endParaRPr lang="en-GB" dirty="0"/>
          </a:p>
        </p:txBody>
      </p:sp>
      <p:sp>
        <p:nvSpPr>
          <p:cNvPr id="4" name="Slide Number Placeholder 3"/>
          <p:cNvSpPr>
            <a:spLocks noGrp="1"/>
          </p:cNvSpPr>
          <p:nvPr>
            <p:ph type="sldNum" sz="quarter" idx="10"/>
          </p:nvPr>
        </p:nvSpPr>
        <p:spPr/>
        <p:txBody>
          <a:bodyPr/>
          <a:lstStyle/>
          <a:p>
            <a:fld id="{975816A5-A100-4B0A-9AB1-2F9330BC094A}" type="slidenum">
              <a:rPr lang="en-GB" smtClean="0"/>
              <a:t>8</a:t>
            </a:fld>
            <a:endParaRPr lang="en-GB"/>
          </a:p>
        </p:txBody>
      </p:sp>
    </p:spTree>
    <p:extLst>
      <p:ext uri="{BB962C8B-B14F-4D97-AF65-F5344CB8AC3E}">
        <p14:creationId xmlns:p14="http://schemas.microsoft.com/office/powerpoint/2010/main" val="1457438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Clearly there is some opposition to our asks. Rightholders and collecting societies among NGOs, and the EU and some other developed countries among Member States say that they do not want anything other than soft law. In practice, they have also blocked any progress in this direction.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They consistently use a number of arguments.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Firstly, they claim that there is no need for action at WIPO, as all member states have the freedom to introduce exceptions and limitations to copyright. While this may technically be true, the fact that progress has been so slow underlines that international action is necessary. For cross-border uses, it is well nigh impossible without international coordination.  (The same argument could have been used for persons with print disabilities).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rapid adoption of legislation to support access to books for people with print disabilities, following the Marrakesh Treaty, shows what action in Geneva can do. Moreover, the same countries and actors, for the most part, make exactly the same argument as we do to justify progress on resale rights or broadcasting.</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Indeed, in those countries which tend to want to avoid new legislation, notably the US, any steps taken at WIPO are unlikely to lead to any major need for reform.</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Secondly, they claim that thanks to licensing, there is no need for measures on cross-border access. While licensing may work in many cases, this argument is incorrect, given not only the large share of materials for which no licence is available, but also the clear market failures that still exist. Just because licensing works in one situation, it does not mean it works in all.</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Thirdly, there is a less openly voiced concern about countries implementing excessively broad exceptions and limitations, which risk unfairly taking away revenues from authors and other rightholders, with no chance to appeal.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is not only incorrect – since the TRIPS agreement, the World Trade Organisation has the competence to judge cases concerning limitations and exceptions to copyright – but also misses the point. The challenge today is that inadequate exceptions and limitations are either leaving people without access, or leading them to use unauthorized sites to access works they need but are not available to them through legal channels. This is exactly the opposite of the concern expressed.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Finally, there is the argument that at a time where rightholders are looking to adapt to a digital age, they do not need more disruption. This argument not only assumes that it is acceptable to put education, innovation and development on hold while we look for new business models, but also over-states what we are asking for.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Libraries are responsible institutions, staffed by professionals. They are not commercial actors, and have no motivation other than to serve their public. Ensuring effective exceptions and limitations will not libraries stop buying original materials, and by law they cannot lead to any unreasonable prejudice to the interests of rightholders.</a:t>
            </a:r>
            <a:endParaRPr lang="en-GB" dirty="0"/>
          </a:p>
        </p:txBody>
      </p:sp>
      <p:sp>
        <p:nvSpPr>
          <p:cNvPr id="4" name="Slide Number Placeholder 3"/>
          <p:cNvSpPr>
            <a:spLocks noGrp="1"/>
          </p:cNvSpPr>
          <p:nvPr>
            <p:ph type="sldNum" sz="quarter" idx="10"/>
          </p:nvPr>
        </p:nvSpPr>
        <p:spPr/>
        <p:txBody>
          <a:bodyPr/>
          <a:lstStyle/>
          <a:p>
            <a:fld id="{975816A5-A100-4B0A-9AB1-2F9330BC094A}" type="slidenum">
              <a:rPr lang="en-GB" smtClean="0"/>
              <a:t>9</a:t>
            </a:fld>
            <a:endParaRPr lang="en-GB"/>
          </a:p>
        </p:txBody>
      </p:sp>
    </p:spTree>
    <p:extLst>
      <p:ext uri="{BB962C8B-B14F-4D97-AF65-F5344CB8AC3E}">
        <p14:creationId xmlns:p14="http://schemas.microsoft.com/office/powerpoint/2010/main" val="24667048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15322" y="2454441"/>
            <a:ext cx="7252678" cy="1055522"/>
          </a:xfrm>
        </p:spPr>
        <p:txBody>
          <a:bodyPr anchor="b">
            <a:noAutofit/>
          </a:bodyPr>
          <a:lstStyle>
            <a:lvl1pPr algn="l">
              <a:defRPr sz="4000" b="1" baseline="0">
                <a:solidFill>
                  <a:srgbClr val="004A2C"/>
                </a:solidFill>
              </a:defRPr>
            </a:lvl1pPr>
          </a:lstStyle>
          <a:p>
            <a:r>
              <a:rPr lang="en-US" dirty="0"/>
              <a:t>PRESENTATION TITLE (ALL TEXT BOLD&amp;CAPS)</a:t>
            </a:r>
          </a:p>
        </p:txBody>
      </p:sp>
      <p:sp>
        <p:nvSpPr>
          <p:cNvPr id="3" name="Subtitle 2"/>
          <p:cNvSpPr>
            <a:spLocks noGrp="1"/>
          </p:cNvSpPr>
          <p:nvPr>
            <p:ph type="subTitle" idx="1" hasCustomPrompt="1"/>
          </p:nvPr>
        </p:nvSpPr>
        <p:spPr>
          <a:xfrm>
            <a:off x="3415322" y="3602038"/>
            <a:ext cx="7252677" cy="501222"/>
          </a:xfrm>
          <a:solidFill>
            <a:schemeClr val="bg1">
              <a:lumMod val="95000"/>
            </a:schemeClr>
          </a:solidFill>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400" b="0" baseline="0">
                <a:solidFill>
                  <a:srgbClr val="004A2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defRPr/>
            </a:pPr>
            <a:r>
              <a:rPr lang="en-US" sz="1400" dirty="0">
                <a:solidFill>
                  <a:srgbClr val="00512F"/>
                </a:solidFill>
                <a:latin typeface="Century Gothic" panose="020B0502020202020204" pitchFamily="34" charset="0"/>
              </a:rPr>
              <a:t>SUB TITLE</a:t>
            </a:r>
          </a:p>
        </p:txBody>
      </p:sp>
      <p:sp>
        <p:nvSpPr>
          <p:cNvPr id="7" name="Half Frame 6"/>
          <p:cNvSpPr/>
          <p:nvPr userDrawn="1"/>
        </p:nvSpPr>
        <p:spPr>
          <a:xfrm flipH="1" flipV="1">
            <a:off x="10041514" y="4840321"/>
            <a:ext cx="2150486" cy="2017679"/>
          </a:xfrm>
          <a:prstGeom prst="halfFrame">
            <a:avLst>
              <a:gd name="adj1" fmla="val 34683"/>
              <a:gd name="adj2" fmla="val 3516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userDrawn="1"/>
        </p:nvSpPr>
        <p:spPr>
          <a:xfrm>
            <a:off x="0" y="0"/>
            <a:ext cx="2245668" cy="2173776"/>
          </a:xfrm>
          <a:prstGeom prst="halfFrame">
            <a:avLst>
              <a:gd name="adj1" fmla="val 34683"/>
              <a:gd name="adj2" fmla="val 3516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p:cNvSpPr/>
          <p:nvPr userDrawn="1"/>
        </p:nvSpPr>
        <p:spPr>
          <a:xfrm flipH="1" flipV="1">
            <a:off x="10883788" y="5462124"/>
            <a:ext cx="1308212" cy="1395876"/>
          </a:xfrm>
          <a:prstGeom prst="halfFrame">
            <a:avLst>
              <a:gd name="adj1" fmla="val 34683"/>
              <a:gd name="adj2" fmla="val 35168"/>
            </a:avLst>
          </a:prstGeom>
          <a:solidFill>
            <a:srgbClr val="00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Half Frame 9"/>
          <p:cNvSpPr/>
          <p:nvPr userDrawn="1"/>
        </p:nvSpPr>
        <p:spPr>
          <a:xfrm>
            <a:off x="0" y="0"/>
            <a:ext cx="1308212" cy="1395876"/>
          </a:xfrm>
          <a:prstGeom prst="halfFrame">
            <a:avLst>
              <a:gd name="adj1" fmla="val 34683"/>
              <a:gd name="adj2" fmla="val 35168"/>
            </a:avLst>
          </a:prstGeom>
          <a:solidFill>
            <a:srgbClr val="00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48900" y="2454441"/>
            <a:ext cx="1558796" cy="1648819"/>
          </a:xfrm>
          <a:prstGeom prst="rect">
            <a:avLst/>
          </a:prstGeom>
        </p:spPr>
      </p:pic>
    </p:spTree>
    <p:extLst>
      <p:ext uri="{BB962C8B-B14F-4D97-AF65-F5344CB8AC3E}">
        <p14:creationId xmlns:p14="http://schemas.microsoft.com/office/powerpoint/2010/main" val="1647236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6293" y="500062"/>
            <a:ext cx="10515600" cy="1325563"/>
          </a:xfrm>
        </p:spPr>
        <p:txBody>
          <a:bodyPr/>
          <a:lstStyle>
            <a:lvl1pPr>
              <a:defRPr b="1">
                <a:solidFill>
                  <a:srgbClr val="004A2C"/>
                </a:solidFill>
              </a:defRPr>
            </a:lvl1pPr>
          </a:lstStyle>
          <a:p>
            <a:r>
              <a:rPr lang="en-US" dirty="0"/>
              <a:t>Click to edit Master title style</a:t>
            </a:r>
          </a:p>
        </p:txBody>
      </p:sp>
      <p:sp>
        <p:nvSpPr>
          <p:cNvPr id="3" name="Content Placeholder 2"/>
          <p:cNvSpPr>
            <a:spLocks noGrp="1"/>
          </p:cNvSpPr>
          <p:nvPr>
            <p:ph idx="1"/>
          </p:nvPr>
        </p:nvSpPr>
        <p:spPr>
          <a:xfrm>
            <a:off x="496293" y="1868487"/>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Half Frame 6"/>
          <p:cNvSpPr/>
          <p:nvPr userDrawn="1"/>
        </p:nvSpPr>
        <p:spPr>
          <a:xfrm flipH="1" flipV="1">
            <a:off x="10883788" y="5462124"/>
            <a:ext cx="1308212" cy="1395876"/>
          </a:xfrm>
          <a:prstGeom prst="halfFrame">
            <a:avLst>
              <a:gd name="adj1" fmla="val 34683"/>
              <a:gd name="adj2" fmla="val 35168"/>
            </a:avLst>
          </a:prstGeom>
          <a:solidFill>
            <a:srgbClr val="00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userDrawn="1"/>
        </p:nvSpPr>
        <p:spPr>
          <a:xfrm>
            <a:off x="0" y="0"/>
            <a:ext cx="1308212" cy="1395876"/>
          </a:xfrm>
          <a:prstGeom prst="halfFrame">
            <a:avLst>
              <a:gd name="adj1" fmla="val 34683"/>
              <a:gd name="adj2" fmla="val 35168"/>
            </a:avLst>
          </a:prstGeom>
          <a:solidFill>
            <a:srgbClr val="00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95382" y="5934075"/>
            <a:ext cx="394313" cy="417085"/>
          </a:xfrm>
          <a:prstGeom prst="rect">
            <a:avLst/>
          </a:prstGeom>
        </p:spPr>
      </p:pic>
    </p:spTree>
    <p:extLst>
      <p:ext uri="{BB962C8B-B14F-4D97-AF65-F5344CB8AC3E}">
        <p14:creationId xmlns:p14="http://schemas.microsoft.com/office/powerpoint/2010/main" val="3787599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Half Frame 6"/>
          <p:cNvSpPr/>
          <p:nvPr userDrawn="1"/>
        </p:nvSpPr>
        <p:spPr>
          <a:xfrm flipH="1" flipV="1">
            <a:off x="10883788" y="5462124"/>
            <a:ext cx="1308212" cy="1395876"/>
          </a:xfrm>
          <a:prstGeom prst="halfFrame">
            <a:avLst>
              <a:gd name="adj1" fmla="val 34683"/>
              <a:gd name="adj2" fmla="val 35168"/>
            </a:avLst>
          </a:prstGeom>
          <a:solidFill>
            <a:srgbClr val="00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userDrawn="1"/>
        </p:nvSpPr>
        <p:spPr>
          <a:xfrm>
            <a:off x="0" y="0"/>
            <a:ext cx="1308212" cy="1395876"/>
          </a:xfrm>
          <a:prstGeom prst="halfFrame">
            <a:avLst>
              <a:gd name="adj1" fmla="val 34683"/>
              <a:gd name="adj2" fmla="val 35168"/>
            </a:avLst>
          </a:prstGeom>
          <a:solidFill>
            <a:srgbClr val="00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95382" y="5934075"/>
            <a:ext cx="394313" cy="417085"/>
          </a:xfrm>
          <a:prstGeom prst="rect">
            <a:avLst/>
          </a:prstGeom>
        </p:spPr>
      </p:pic>
    </p:spTree>
    <p:extLst>
      <p:ext uri="{BB962C8B-B14F-4D97-AF65-F5344CB8AC3E}">
        <p14:creationId xmlns:p14="http://schemas.microsoft.com/office/powerpoint/2010/main" val="3807786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Half Frame 7"/>
          <p:cNvSpPr/>
          <p:nvPr userDrawn="1"/>
        </p:nvSpPr>
        <p:spPr>
          <a:xfrm flipH="1" flipV="1">
            <a:off x="10883788" y="5462124"/>
            <a:ext cx="1308212" cy="1395876"/>
          </a:xfrm>
          <a:prstGeom prst="halfFrame">
            <a:avLst>
              <a:gd name="adj1" fmla="val 34683"/>
              <a:gd name="adj2" fmla="val 35168"/>
            </a:avLst>
          </a:prstGeom>
          <a:solidFill>
            <a:srgbClr val="00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p:cNvSpPr/>
          <p:nvPr userDrawn="1"/>
        </p:nvSpPr>
        <p:spPr>
          <a:xfrm>
            <a:off x="0" y="0"/>
            <a:ext cx="1308212" cy="1395876"/>
          </a:xfrm>
          <a:prstGeom prst="halfFrame">
            <a:avLst>
              <a:gd name="adj1" fmla="val 34683"/>
              <a:gd name="adj2" fmla="val 35168"/>
            </a:avLst>
          </a:prstGeom>
          <a:solidFill>
            <a:srgbClr val="00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95382" y="5934075"/>
            <a:ext cx="394313" cy="417085"/>
          </a:xfrm>
          <a:prstGeom prst="rect">
            <a:avLst/>
          </a:prstGeom>
        </p:spPr>
      </p:pic>
    </p:spTree>
    <p:extLst>
      <p:ext uri="{BB962C8B-B14F-4D97-AF65-F5344CB8AC3E}">
        <p14:creationId xmlns:p14="http://schemas.microsoft.com/office/powerpoint/2010/main" val="2313077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Half Frame 9"/>
          <p:cNvSpPr/>
          <p:nvPr userDrawn="1"/>
        </p:nvSpPr>
        <p:spPr>
          <a:xfrm flipH="1" flipV="1">
            <a:off x="10883788" y="5462124"/>
            <a:ext cx="1308212" cy="1395876"/>
          </a:xfrm>
          <a:prstGeom prst="halfFrame">
            <a:avLst>
              <a:gd name="adj1" fmla="val 34683"/>
              <a:gd name="adj2" fmla="val 35168"/>
            </a:avLst>
          </a:prstGeom>
          <a:solidFill>
            <a:srgbClr val="00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Half Frame 10"/>
          <p:cNvSpPr/>
          <p:nvPr userDrawn="1"/>
        </p:nvSpPr>
        <p:spPr>
          <a:xfrm>
            <a:off x="0" y="0"/>
            <a:ext cx="1308212" cy="1395876"/>
          </a:xfrm>
          <a:prstGeom prst="halfFrame">
            <a:avLst>
              <a:gd name="adj1" fmla="val 34683"/>
              <a:gd name="adj2" fmla="val 35168"/>
            </a:avLst>
          </a:prstGeom>
          <a:solidFill>
            <a:srgbClr val="00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95382" y="5934075"/>
            <a:ext cx="394313" cy="417085"/>
          </a:xfrm>
          <a:prstGeom prst="rect">
            <a:avLst/>
          </a:prstGeom>
        </p:spPr>
      </p:pic>
    </p:spTree>
    <p:extLst>
      <p:ext uri="{BB962C8B-B14F-4D97-AF65-F5344CB8AC3E}">
        <p14:creationId xmlns:p14="http://schemas.microsoft.com/office/powerpoint/2010/main" val="2208499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Half Frame 5"/>
          <p:cNvSpPr/>
          <p:nvPr userDrawn="1"/>
        </p:nvSpPr>
        <p:spPr>
          <a:xfrm flipH="1" flipV="1">
            <a:off x="10883788" y="5462124"/>
            <a:ext cx="1308212" cy="1395876"/>
          </a:xfrm>
          <a:prstGeom prst="halfFrame">
            <a:avLst>
              <a:gd name="adj1" fmla="val 34683"/>
              <a:gd name="adj2" fmla="val 35168"/>
            </a:avLst>
          </a:prstGeom>
          <a:solidFill>
            <a:srgbClr val="00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userDrawn="1"/>
        </p:nvSpPr>
        <p:spPr>
          <a:xfrm>
            <a:off x="0" y="0"/>
            <a:ext cx="1308212" cy="1395876"/>
          </a:xfrm>
          <a:prstGeom prst="halfFrame">
            <a:avLst>
              <a:gd name="adj1" fmla="val 34683"/>
              <a:gd name="adj2" fmla="val 35168"/>
            </a:avLst>
          </a:prstGeom>
          <a:solidFill>
            <a:srgbClr val="00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95382" y="5934075"/>
            <a:ext cx="394313" cy="417085"/>
          </a:xfrm>
          <a:prstGeom prst="rect">
            <a:avLst/>
          </a:prstGeom>
        </p:spPr>
      </p:pic>
    </p:spTree>
    <p:extLst>
      <p:ext uri="{BB962C8B-B14F-4D97-AF65-F5344CB8AC3E}">
        <p14:creationId xmlns:p14="http://schemas.microsoft.com/office/powerpoint/2010/main" val="105431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Half Frame 4"/>
          <p:cNvSpPr/>
          <p:nvPr userDrawn="1"/>
        </p:nvSpPr>
        <p:spPr>
          <a:xfrm flipH="1" flipV="1">
            <a:off x="10883788" y="5462124"/>
            <a:ext cx="1308212" cy="1395876"/>
          </a:xfrm>
          <a:prstGeom prst="halfFrame">
            <a:avLst>
              <a:gd name="adj1" fmla="val 34683"/>
              <a:gd name="adj2" fmla="val 35168"/>
            </a:avLst>
          </a:prstGeom>
          <a:solidFill>
            <a:srgbClr val="00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userDrawn="1"/>
        </p:nvSpPr>
        <p:spPr>
          <a:xfrm>
            <a:off x="0" y="0"/>
            <a:ext cx="1308212" cy="1395876"/>
          </a:xfrm>
          <a:prstGeom prst="halfFrame">
            <a:avLst>
              <a:gd name="adj1" fmla="val 34683"/>
              <a:gd name="adj2" fmla="val 35168"/>
            </a:avLst>
          </a:prstGeom>
          <a:solidFill>
            <a:srgbClr val="00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95382" y="5934075"/>
            <a:ext cx="394313" cy="417085"/>
          </a:xfrm>
          <a:prstGeom prst="rect">
            <a:avLst/>
          </a:prstGeom>
        </p:spPr>
      </p:pic>
    </p:spTree>
    <p:extLst>
      <p:ext uri="{BB962C8B-B14F-4D97-AF65-F5344CB8AC3E}">
        <p14:creationId xmlns:p14="http://schemas.microsoft.com/office/powerpoint/2010/main" val="1263181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solidFill>
                  <a:srgbClr val="004A2C"/>
                </a:solidFill>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Half Frame 7"/>
          <p:cNvSpPr/>
          <p:nvPr userDrawn="1"/>
        </p:nvSpPr>
        <p:spPr>
          <a:xfrm flipH="1" flipV="1">
            <a:off x="10883788" y="5462124"/>
            <a:ext cx="1308212" cy="1395876"/>
          </a:xfrm>
          <a:prstGeom prst="halfFrame">
            <a:avLst>
              <a:gd name="adj1" fmla="val 34683"/>
              <a:gd name="adj2" fmla="val 35168"/>
            </a:avLst>
          </a:prstGeom>
          <a:solidFill>
            <a:srgbClr val="00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p:cNvSpPr/>
          <p:nvPr userDrawn="1"/>
        </p:nvSpPr>
        <p:spPr>
          <a:xfrm>
            <a:off x="0" y="0"/>
            <a:ext cx="1308212" cy="1395876"/>
          </a:xfrm>
          <a:prstGeom prst="halfFrame">
            <a:avLst>
              <a:gd name="adj1" fmla="val 34683"/>
              <a:gd name="adj2" fmla="val 35168"/>
            </a:avLst>
          </a:prstGeom>
          <a:solidFill>
            <a:srgbClr val="00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95382" y="5934075"/>
            <a:ext cx="394313" cy="417085"/>
          </a:xfrm>
          <a:prstGeom prst="rect">
            <a:avLst/>
          </a:prstGeom>
        </p:spPr>
      </p:pic>
    </p:spTree>
    <p:extLst>
      <p:ext uri="{BB962C8B-B14F-4D97-AF65-F5344CB8AC3E}">
        <p14:creationId xmlns:p14="http://schemas.microsoft.com/office/powerpoint/2010/main" val="3533198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1856" y="457200"/>
            <a:ext cx="3932237" cy="1600200"/>
          </a:xfrm>
        </p:spPr>
        <p:txBody>
          <a:bodyPr anchor="b"/>
          <a:lstStyle>
            <a:lvl1pPr>
              <a:defRPr sz="3200" b="1">
                <a:solidFill>
                  <a:srgbClr val="004A2C"/>
                </a:solidFill>
              </a:defRPr>
            </a:lvl1pPr>
          </a:lstStyle>
          <a:p>
            <a:r>
              <a:rPr lang="en-US" dirty="0"/>
              <a:t>Click to edit Master title style</a:t>
            </a:r>
          </a:p>
        </p:txBody>
      </p:sp>
      <p:sp>
        <p:nvSpPr>
          <p:cNvPr id="3" name="Picture Placeholder 2"/>
          <p:cNvSpPr>
            <a:spLocks noGrp="1"/>
          </p:cNvSpPr>
          <p:nvPr>
            <p:ph type="pic" idx="1"/>
          </p:nvPr>
        </p:nvSpPr>
        <p:spPr>
          <a:xfrm>
            <a:off x="4537840" y="457201"/>
            <a:ext cx="6568310" cy="54117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31856"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Half Frame 7"/>
          <p:cNvSpPr/>
          <p:nvPr userDrawn="1"/>
        </p:nvSpPr>
        <p:spPr>
          <a:xfrm flipH="1" flipV="1">
            <a:off x="10883788" y="5462124"/>
            <a:ext cx="1308212" cy="1395876"/>
          </a:xfrm>
          <a:prstGeom prst="halfFrame">
            <a:avLst>
              <a:gd name="adj1" fmla="val 34683"/>
              <a:gd name="adj2" fmla="val 35168"/>
            </a:avLst>
          </a:prstGeom>
          <a:solidFill>
            <a:srgbClr val="00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p:cNvSpPr/>
          <p:nvPr userDrawn="1"/>
        </p:nvSpPr>
        <p:spPr>
          <a:xfrm>
            <a:off x="0" y="0"/>
            <a:ext cx="1308212" cy="1395876"/>
          </a:xfrm>
          <a:prstGeom prst="halfFrame">
            <a:avLst>
              <a:gd name="adj1" fmla="val 34683"/>
              <a:gd name="adj2" fmla="val 35168"/>
            </a:avLst>
          </a:prstGeom>
          <a:solidFill>
            <a:srgbClr val="00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95382" y="5934075"/>
            <a:ext cx="394313" cy="417085"/>
          </a:xfrm>
          <a:prstGeom prst="rect">
            <a:avLst/>
          </a:prstGeom>
        </p:spPr>
      </p:pic>
    </p:spTree>
    <p:extLst>
      <p:ext uri="{BB962C8B-B14F-4D97-AF65-F5344CB8AC3E}">
        <p14:creationId xmlns:p14="http://schemas.microsoft.com/office/powerpoint/2010/main" val="436607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48180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95300" y="1877682"/>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alf Frame 6"/>
          <p:cNvSpPr/>
          <p:nvPr userDrawn="1"/>
        </p:nvSpPr>
        <p:spPr>
          <a:xfrm flipH="1" flipV="1">
            <a:off x="10883788" y="5462124"/>
            <a:ext cx="1308212" cy="1395876"/>
          </a:xfrm>
          <a:prstGeom prst="halfFrame">
            <a:avLst>
              <a:gd name="adj1" fmla="val 34683"/>
              <a:gd name="adj2" fmla="val 35168"/>
            </a:avLst>
          </a:prstGeom>
          <a:solidFill>
            <a:srgbClr val="00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userDrawn="1"/>
        </p:nvSpPr>
        <p:spPr>
          <a:xfrm>
            <a:off x="0" y="0"/>
            <a:ext cx="1308212" cy="1395876"/>
          </a:xfrm>
          <a:prstGeom prst="halfFrame">
            <a:avLst>
              <a:gd name="adj1" fmla="val 34683"/>
              <a:gd name="adj2" fmla="val 35168"/>
            </a:avLst>
          </a:prstGeom>
          <a:solidFill>
            <a:srgbClr val="00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53248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b="1" kern="1200">
          <a:solidFill>
            <a:srgbClr val="004A2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15322" y="3846070"/>
            <a:ext cx="7252678" cy="1055522"/>
          </a:xfrm>
        </p:spPr>
        <p:txBody>
          <a:bodyPr/>
          <a:lstStyle/>
          <a:p>
            <a:r>
              <a:rPr lang="en-US" sz="4800" dirty="0"/>
              <a:t>Libraries, copyright and the World Intellectual Property Organisation</a:t>
            </a:r>
            <a:br>
              <a:rPr lang="en-US" dirty="0"/>
            </a:br>
            <a:endParaRPr lang="en-US" i="1" dirty="0"/>
          </a:p>
        </p:txBody>
      </p:sp>
      <p:sp>
        <p:nvSpPr>
          <p:cNvPr id="3" name="Subtitle 2"/>
          <p:cNvSpPr>
            <a:spLocks noGrp="1"/>
          </p:cNvSpPr>
          <p:nvPr>
            <p:ph type="subTitle" idx="1"/>
          </p:nvPr>
        </p:nvSpPr>
        <p:spPr>
          <a:xfrm>
            <a:off x="3415322" y="4373831"/>
            <a:ext cx="7252677" cy="391069"/>
          </a:xfrm>
        </p:spPr>
        <p:txBody>
          <a:bodyPr>
            <a:normAutofit fontScale="92500" lnSpcReduction="20000"/>
          </a:bodyPr>
          <a:lstStyle/>
          <a:p>
            <a:r>
              <a:rPr lang="en-US" dirty="0">
                <a:latin typeface="Century Gothic" panose="020B0502020202020204" pitchFamily="34" charset="0"/>
              </a:rPr>
              <a:t>IFLA, 1 November, 10h </a:t>
            </a:r>
            <a:r>
              <a:rPr lang="en-US">
                <a:latin typeface="Century Gothic" panose="020B0502020202020204" pitchFamily="34" charset="0"/>
              </a:rPr>
              <a:t>CEST, The </a:t>
            </a:r>
            <a:r>
              <a:rPr lang="en-US" dirty="0">
                <a:latin typeface="Century Gothic" panose="020B0502020202020204" pitchFamily="34" charset="0"/>
              </a:rPr>
              <a:t>Hague</a:t>
            </a:r>
            <a:endParaRPr lang="en-US" dirty="0"/>
          </a:p>
        </p:txBody>
      </p:sp>
    </p:spTree>
    <p:extLst>
      <p:ext uri="{BB962C8B-B14F-4D97-AF65-F5344CB8AC3E}">
        <p14:creationId xmlns:p14="http://schemas.microsoft.com/office/powerpoint/2010/main" val="1146780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bs.twimg.com/media/DLIHlZeX0AAiFCF.jpg:large">
            <a:extLst>
              <a:ext uri="{FF2B5EF4-FFF2-40B4-BE49-F238E27FC236}">
                <a16:creationId xmlns:a16="http://schemas.microsoft.com/office/drawing/2014/main" id="{C0C9C7DC-DF6E-4467-87A2-898659B520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1C83F6D-3FFD-4CCE-B910-D6E1133739D6}"/>
              </a:ext>
            </a:extLst>
          </p:cNvPr>
          <p:cNvSpPr/>
          <p:nvPr/>
        </p:nvSpPr>
        <p:spPr>
          <a:xfrm>
            <a:off x="0" y="0"/>
            <a:ext cx="10058400" cy="378135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73FA1028-EA10-4BEE-A6C8-2ED2B27030B0}"/>
              </a:ext>
            </a:extLst>
          </p:cNvPr>
          <p:cNvSpPr txBox="1"/>
          <p:nvPr/>
        </p:nvSpPr>
        <p:spPr>
          <a:xfrm>
            <a:off x="241922" y="0"/>
            <a:ext cx="9170210" cy="4062651"/>
          </a:xfrm>
          <a:prstGeom prst="rect">
            <a:avLst/>
          </a:prstGeom>
          <a:noFill/>
        </p:spPr>
        <p:txBody>
          <a:bodyPr wrap="square" rtlCol="0">
            <a:spAutoFit/>
          </a:bodyPr>
          <a:lstStyle/>
          <a:p>
            <a:r>
              <a:rPr lang="en-GB" sz="4000" b="1" dirty="0">
                <a:solidFill>
                  <a:srgbClr val="004A2C"/>
                </a:solidFill>
              </a:rPr>
              <a:t>How You Can Help</a:t>
            </a:r>
          </a:p>
          <a:p>
            <a:pPr marL="457200" indent="-457200">
              <a:spcBef>
                <a:spcPts val="1200"/>
              </a:spcBef>
              <a:spcAft>
                <a:spcPts val="1200"/>
              </a:spcAft>
              <a:buFont typeface="Arial" panose="020B0604020202020204" pitchFamily="34" charset="0"/>
              <a:buChar char="•"/>
            </a:pPr>
            <a:r>
              <a:rPr lang="en-GB" sz="2800" b="1" dirty="0">
                <a:solidFill>
                  <a:srgbClr val="004A2C"/>
                </a:solidFill>
              </a:rPr>
              <a:t>Ask your copyright office to support libraries at WIPO</a:t>
            </a:r>
          </a:p>
          <a:p>
            <a:pPr marL="457200" indent="-457200">
              <a:spcBef>
                <a:spcPts val="1200"/>
              </a:spcBef>
              <a:spcAft>
                <a:spcPts val="1200"/>
              </a:spcAft>
              <a:buFont typeface="Arial" panose="020B0604020202020204" pitchFamily="34" charset="0"/>
              <a:buChar char="•"/>
            </a:pPr>
            <a:r>
              <a:rPr lang="en-GB" sz="2800" b="1" dirty="0">
                <a:solidFill>
                  <a:srgbClr val="004A2C"/>
                </a:solidFill>
              </a:rPr>
              <a:t>Share examples of where a lack of exceptions has made your work harder</a:t>
            </a:r>
          </a:p>
          <a:p>
            <a:pPr marL="457200" indent="-457200">
              <a:spcBef>
                <a:spcPts val="1200"/>
              </a:spcBef>
              <a:spcAft>
                <a:spcPts val="1200"/>
              </a:spcAft>
              <a:buFont typeface="Arial" panose="020B0604020202020204" pitchFamily="34" charset="0"/>
              <a:buChar char="•"/>
            </a:pPr>
            <a:r>
              <a:rPr lang="en-GB" sz="2800" b="1" dirty="0">
                <a:solidFill>
                  <a:srgbClr val="004A2C"/>
                </a:solidFill>
              </a:rPr>
              <a:t>Follow us and show your interest on social media!</a:t>
            </a:r>
          </a:p>
          <a:p>
            <a:pPr algn="r"/>
            <a:endParaRPr lang="en-GB" dirty="0"/>
          </a:p>
        </p:txBody>
      </p:sp>
    </p:spTree>
    <p:extLst>
      <p:ext uri="{BB962C8B-B14F-4D97-AF65-F5344CB8AC3E}">
        <p14:creationId xmlns:p14="http://schemas.microsoft.com/office/powerpoint/2010/main" val="1352172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113B81-65F5-45BF-A368-A92EA429AEA6}"/>
              </a:ext>
            </a:extLst>
          </p:cNvPr>
          <p:cNvSpPr txBox="1"/>
          <p:nvPr/>
        </p:nvSpPr>
        <p:spPr>
          <a:xfrm>
            <a:off x="573205" y="1310185"/>
            <a:ext cx="8966580" cy="4624343"/>
          </a:xfrm>
          <a:prstGeom prst="rect">
            <a:avLst/>
          </a:prstGeom>
          <a:noFill/>
        </p:spPr>
        <p:txBody>
          <a:bodyPr wrap="square" rtlCol="0">
            <a:spAutoFit/>
          </a:bodyPr>
          <a:lstStyle/>
          <a:p>
            <a:r>
              <a:rPr lang="en-GB" sz="4400" b="1" dirty="0"/>
              <a:t>Follow us</a:t>
            </a:r>
            <a:r>
              <a:rPr lang="en-GB" sz="4400" dirty="0"/>
              <a:t>: @IFLA, #Copyright4Libraries</a:t>
            </a:r>
          </a:p>
          <a:p>
            <a:endParaRPr lang="en-GB" sz="4400" dirty="0"/>
          </a:p>
          <a:p>
            <a:pPr>
              <a:lnSpc>
                <a:spcPts val="6500"/>
              </a:lnSpc>
            </a:pPr>
            <a:r>
              <a:rPr lang="en-GB" sz="4400" b="1" dirty="0"/>
              <a:t>Contact us</a:t>
            </a:r>
            <a:r>
              <a:rPr lang="en-GB" sz="4400" dirty="0"/>
              <a:t>: stephen.wyber@ifla.org  ariadna.matas@ifla.org  </a:t>
            </a:r>
          </a:p>
        </p:txBody>
      </p:sp>
      <p:pic>
        <p:nvPicPr>
          <p:cNvPr id="4" name="Picture 3">
            <a:extLst>
              <a:ext uri="{FF2B5EF4-FFF2-40B4-BE49-F238E27FC236}">
                <a16:creationId xmlns:a16="http://schemas.microsoft.com/office/drawing/2014/main" id="{D4E3BAD2-6B93-4C9D-B9E2-CC45CFB4CF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9092" y="1160059"/>
            <a:ext cx="4201385" cy="4201385"/>
          </a:xfrm>
          <a:prstGeom prst="rect">
            <a:avLst/>
          </a:prstGeom>
        </p:spPr>
      </p:pic>
    </p:spTree>
    <p:extLst>
      <p:ext uri="{BB962C8B-B14F-4D97-AF65-F5344CB8AC3E}">
        <p14:creationId xmlns:p14="http://schemas.microsoft.com/office/powerpoint/2010/main" val="546090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Half Frame 10"/>
          <p:cNvSpPr/>
          <p:nvPr/>
        </p:nvSpPr>
        <p:spPr>
          <a:xfrm>
            <a:off x="0" y="0"/>
            <a:ext cx="1308212" cy="1395876"/>
          </a:xfrm>
          <a:prstGeom prst="halfFrame">
            <a:avLst>
              <a:gd name="adj1" fmla="val 34683"/>
              <a:gd name="adj2" fmla="val 35168"/>
            </a:avLst>
          </a:prstGeom>
          <a:solidFill>
            <a:srgbClr val="00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a:extLst>
              <a:ext uri="{FF2B5EF4-FFF2-40B4-BE49-F238E27FC236}">
                <a16:creationId xmlns:a16="http://schemas.microsoft.com/office/drawing/2014/main" id="{0B2E8E49-A922-48B5-96CA-F2AD632B35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7546"/>
            <a:ext cx="12192000" cy="8126016"/>
          </a:xfrm>
          <a:prstGeom prst="rect">
            <a:avLst/>
          </a:prstGeom>
        </p:spPr>
      </p:pic>
      <p:sp>
        <p:nvSpPr>
          <p:cNvPr id="14" name="Rectangle 13">
            <a:extLst>
              <a:ext uri="{FF2B5EF4-FFF2-40B4-BE49-F238E27FC236}">
                <a16:creationId xmlns:a16="http://schemas.microsoft.com/office/drawing/2014/main" id="{958E4F2D-C6B8-4E5E-84C6-04A05B6AC92B}"/>
              </a:ext>
            </a:extLst>
          </p:cNvPr>
          <p:cNvSpPr/>
          <p:nvPr/>
        </p:nvSpPr>
        <p:spPr>
          <a:xfrm>
            <a:off x="0" y="-224421"/>
            <a:ext cx="12192000" cy="718554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a:extLst>
              <a:ext uri="{FF2B5EF4-FFF2-40B4-BE49-F238E27FC236}">
                <a16:creationId xmlns:a16="http://schemas.microsoft.com/office/drawing/2014/main" id="{DF634527-0380-4A69-B6EF-A60B82B96B3C}"/>
              </a:ext>
            </a:extLst>
          </p:cNvPr>
          <p:cNvGrpSpPr/>
          <p:nvPr/>
        </p:nvGrpSpPr>
        <p:grpSpPr>
          <a:xfrm>
            <a:off x="0" y="0"/>
            <a:ext cx="12192000" cy="6857999"/>
            <a:chOff x="0" y="0"/>
            <a:chExt cx="12192000" cy="6857999"/>
          </a:xfrm>
        </p:grpSpPr>
        <p:sp>
          <p:nvSpPr>
            <p:cNvPr id="17" name="Half Frame 16">
              <a:extLst>
                <a:ext uri="{FF2B5EF4-FFF2-40B4-BE49-F238E27FC236}">
                  <a16:creationId xmlns:a16="http://schemas.microsoft.com/office/drawing/2014/main" id="{B693C54D-C7C6-4050-B4AB-A21E8E4B0B8A}"/>
                </a:ext>
              </a:extLst>
            </p:cNvPr>
            <p:cNvSpPr/>
            <p:nvPr/>
          </p:nvSpPr>
          <p:spPr>
            <a:xfrm>
              <a:off x="0" y="0"/>
              <a:ext cx="1342445" cy="1371600"/>
            </a:xfrm>
            <a:prstGeom prst="halfFrame">
              <a:avLst/>
            </a:prstGeom>
            <a:solidFill>
              <a:srgbClr val="014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Half Frame 17">
              <a:extLst>
                <a:ext uri="{FF2B5EF4-FFF2-40B4-BE49-F238E27FC236}">
                  <a16:creationId xmlns:a16="http://schemas.microsoft.com/office/drawing/2014/main" id="{3763E87E-D101-43A8-B44D-8B03BED25916}"/>
                </a:ext>
              </a:extLst>
            </p:cNvPr>
            <p:cNvSpPr/>
            <p:nvPr/>
          </p:nvSpPr>
          <p:spPr>
            <a:xfrm rot="10800000">
              <a:off x="10849555" y="5486399"/>
              <a:ext cx="1342445" cy="1371600"/>
            </a:xfrm>
            <a:prstGeom prst="halfFrame">
              <a:avLst/>
            </a:prstGeom>
            <a:solidFill>
              <a:srgbClr val="014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9" name="Picture 18">
              <a:extLst>
                <a:ext uri="{FF2B5EF4-FFF2-40B4-BE49-F238E27FC236}">
                  <a16:creationId xmlns:a16="http://schemas.microsoft.com/office/drawing/2014/main" id="{47C596EA-4A06-400B-97B0-A526293113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79586" y="5929310"/>
              <a:ext cx="457200" cy="485775"/>
            </a:xfrm>
            <a:prstGeom prst="rect">
              <a:avLst/>
            </a:prstGeom>
          </p:spPr>
        </p:pic>
      </p:grpSp>
      <p:sp>
        <p:nvSpPr>
          <p:cNvPr id="5" name="Content Placeholder 4"/>
          <p:cNvSpPr>
            <a:spLocks noGrp="1"/>
          </p:cNvSpPr>
          <p:nvPr>
            <p:ph sz="quarter" idx="4"/>
          </p:nvPr>
        </p:nvSpPr>
        <p:spPr>
          <a:xfrm>
            <a:off x="865496" y="1134405"/>
            <a:ext cx="10515600" cy="4957011"/>
          </a:xfrm>
        </p:spPr>
        <p:txBody>
          <a:bodyPr>
            <a:normAutofit fontScale="92500" lnSpcReduction="20000"/>
          </a:bodyPr>
          <a:lstStyle/>
          <a:p>
            <a:pPr marL="0" indent="0" algn="ctr">
              <a:spcAft>
                <a:spcPts val="2400"/>
              </a:spcAft>
              <a:buNone/>
            </a:pPr>
            <a:r>
              <a:rPr lang="en-GB" sz="6000" b="1" dirty="0">
                <a:solidFill>
                  <a:srgbClr val="C00000"/>
                </a:solidFill>
              </a:rPr>
              <a:t>WHY</a:t>
            </a:r>
            <a:r>
              <a:rPr lang="en-GB" sz="6000" b="1" dirty="0">
                <a:solidFill>
                  <a:srgbClr val="004A2C"/>
                </a:solidFill>
              </a:rPr>
              <a:t> do we engage?</a:t>
            </a:r>
          </a:p>
          <a:p>
            <a:pPr algn="ctr">
              <a:spcAft>
                <a:spcPts val="2400"/>
              </a:spcAft>
            </a:pPr>
            <a:endParaRPr lang="en-GB" sz="6000" b="1" dirty="0">
              <a:solidFill>
                <a:schemeClr val="bg1"/>
              </a:solidFill>
              <a:highlight>
                <a:srgbClr val="004A2C"/>
              </a:highlight>
            </a:endParaRPr>
          </a:p>
          <a:p>
            <a:pPr marL="0" indent="0" algn="ctr">
              <a:spcAft>
                <a:spcPts val="2400"/>
              </a:spcAft>
              <a:buNone/>
            </a:pPr>
            <a:r>
              <a:rPr lang="en-GB" sz="6000" b="1" dirty="0">
                <a:solidFill>
                  <a:srgbClr val="C00000"/>
                </a:solidFill>
              </a:rPr>
              <a:t>WHAT</a:t>
            </a:r>
            <a:r>
              <a:rPr lang="en-GB" sz="6000" b="1" dirty="0">
                <a:solidFill>
                  <a:srgbClr val="004A2C"/>
                </a:solidFill>
              </a:rPr>
              <a:t> are we doing?</a:t>
            </a:r>
          </a:p>
          <a:p>
            <a:pPr algn="ctr">
              <a:spcAft>
                <a:spcPts val="2400"/>
              </a:spcAft>
            </a:pPr>
            <a:endParaRPr lang="en-GB" sz="6000" b="1" dirty="0">
              <a:solidFill>
                <a:schemeClr val="bg1"/>
              </a:solidFill>
              <a:highlight>
                <a:srgbClr val="004A2C"/>
              </a:highlight>
            </a:endParaRPr>
          </a:p>
          <a:p>
            <a:pPr marL="0" indent="0" algn="ctr">
              <a:spcAft>
                <a:spcPts val="2400"/>
              </a:spcAft>
              <a:buNone/>
            </a:pPr>
            <a:r>
              <a:rPr lang="en-GB" sz="6000" b="1" dirty="0">
                <a:solidFill>
                  <a:srgbClr val="C00000"/>
                </a:solidFill>
              </a:rPr>
              <a:t>HOW</a:t>
            </a:r>
            <a:r>
              <a:rPr lang="en-GB" sz="6000" b="1" dirty="0">
                <a:solidFill>
                  <a:srgbClr val="004A2C"/>
                </a:solidFill>
              </a:rPr>
              <a:t> can you help?</a:t>
            </a:r>
          </a:p>
        </p:txBody>
      </p:sp>
      <p:sp>
        <p:nvSpPr>
          <p:cNvPr id="16" name="Half Frame 15"/>
          <p:cNvSpPr/>
          <p:nvPr/>
        </p:nvSpPr>
        <p:spPr>
          <a:xfrm flipH="1" flipV="1">
            <a:off x="10883788" y="5463740"/>
            <a:ext cx="1308212" cy="1395876"/>
          </a:xfrm>
          <a:prstGeom prst="halfFrame">
            <a:avLst>
              <a:gd name="adj1" fmla="val 34683"/>
              <a:gd name="adj2" fmla="val 35168"/>
            </a:avLst>
          </a:prstGeom>
          <a:solidFill>
            <a:srgbClr val="00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07208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651930-1291-4760-9335-6CA2055996E2}"/>
              </a:ext>
            </a:extLst>
          </p:cNvPr>
          <p:cNvSpPr>
            <a:spLocks noGrp="1"/>
          </p:cNvSpPr>
          <p:nvPr>
            <p:ph type="title"/>
          </p:nvPr>
        </p:nvSpPr>
        <p:spPr/>
        <p:txBody>
          <a:bodyPr/>
          <a:lstStyle/>
          <a:p>
            <a:endParaRPr lang="en-GB"/>
          </a:p>
        </p:txBody>
      </p:sp>
      <p:pic>
        <p:nvPicPr>
          <p:cNvPr id="1026" name="Picture 2" descr="https://upload.wikimedia.org/wikipedia/commons/thumb/0/03/Hoe%27s_six-cylinder_press.png/1920px-Hoe%27s_six-cylinder_press.png">
            <a:extLst>
              <a:ext uri="{FF2B5EF4-FFF2-40B4-BE49-F238E27FC236}">
                <a16:creationId xmlns:a16="http://schemas.microsoft.com/office/drawing/2014/main" id="{E1739461-EBF4-42A1-9270-19AB2D0449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718840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6">
            <a:extLst>
              <a:ext uri="{FF2B5EF4-FFF2-40B4-BE49-F238E27FC236}">
                <a16:creationId xmlns:a16="http://schemas.microsoft.com/office/drawing/2014/main" id="{9AD6621F-A7BC-4CB9-8F3B-D3D19AA0AE7D}"/>
              </a:ext>
            </a:extLst>
          </p:cNvPr>
          <p:cNvSpPr txBox="1">
            <a:spLocks/>
          </p:cNvSpPr>
          <p:nvPr/>
        </p:nvSpPr>
        <p:spPr>
          <a:xfrm>
            <a:off x="1865194" y="1435799"/>
            <a:ext cx="8461611" cy="3707065"/>
          </a:xfrm>
          <a:prstGeom prst="roundRect">
            <a:avLst/>
          </a:prstGeom>
          <a:solidFill>
            <a:srgbClr val="FFFFFF">
              <a:alpha val="74902"/>
            </a:srgbClr>
          </a:solidFill>
          <a:ln w="76200">
            <a:solidFill>
              <a:srgbClr val="004A2C"/>
            </a:solidFill>
          </a:ln>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b="1" kern="1200">
                <a:solidFill>
                  <a:srgbClr val="004A2C"/>
                </a:solidFill>
                <a:latin typeface="+mj-lt"/>
                <a:ea typeface="+mj-ea"/>
                <a:cs typeface="+mj-cs"/>
              </a:defRPr>
            </a:lvl1pPr>
          </a:lstStyle>
          <a:p>
            <a:r>
              <a:rPr lang="en-US" sz="7200" dirty="0">
                <a:solidFill>
                  <a:srgbClr val="00502F"/>
                </a:solidFill>
                <a:latin typeface="Century Gothic" panose="020B0502020202020204" pitchFamily="34" charset="0"/>
              </a:rPr>
              <a:t>Berne Convention</a:t>
            </a:r>
          </a:p>
          <a:p>
            <a:endParaRPr lang="en-US" sz="2400" i="1" dirty="0">
              <a:solidFill>
                <a:srgbClr val="00502F"/>
              </a:solidFill>
              <a:latin typeface="Century Gothic" panose="020B0502020202020204" pitchFamily="34" charset="0"/>
            </a:endParaRPr>
          </a:p>
          <a:p>
            <a:r>
              <a:rPr lang="en-US" sz="5000" i="1" dirty="0">
                <a:solidFill>
                  <a:schemeClr val="tx1"/>
                </a:solidFill>
                <a:latin typeface="Century Gothic" panose="020B0502020202020204" pitchFamily="34" charset="0"/>
              </a:rPr>
              <a:t>Obligatory Protections,</a:t>
            </a:r>
          </a:p>
          <a:p>
            <a:r>
              <a:rPr lang="en-US" sz="5000" i="1" dirty="0">
                <a:solidFill>
                  <a:schemeClr val="tx1"/>
                </a:solidFill>
                <a:latin typeface="Century Gothic" panose="020B0502020202020204" pitchFamily="34" charset="0"/>
              </a:rPr>
              <a:t>Optional Exceptions</a:t>
            </a:r>
          </a:p>
        </p:txBody>
      </p:sp>
    </p:spTree>
    <p:extLst>
      <p:ext uri="{BB962C8B-B14F-4D97-AF65-F5344CB8AC3E}">
        <p14:creationId xmlns:p14="http://schemas.microsoft.com/office/powerpoint/2010/main" val="3872176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42F4D2-BFD9-4343-9287-C03D4636F95D}"/>
              </a:ext>
            </a:extLst>
          </p:cNvPr>
          <p:cNvSpPr>
            <a:spLocks noGrp="1"/>
          </p:cNvSpPr>
          <p:nvPr>
            <p:ph type="title"/>
          </p:nvPr>
        </p:nvSpPr>
        <p:spPr/>
        <p:txBody>
          <a:bodyPr/>
          <a:lstStyle/>
          <a:p>
            <a:endParaRPr lang="en-GB"/>
          </a:p>
        </p:txBody>
      </p:sp>
      <p:pic>
        <p:nvPicPr>
          <p:cNvPr id="5" name="Picture 4">
            <a:extLst>
              <a:ext uri="{FF2B5EF4-FFF2-40B4-BE49-F238E27FC236}">
                <a16:creationId xmlns:a16="http://schemas.microsoft.com/office/drawing/2014/main" id="{F1F48FF6-6D06-4CA6-8C11-9DFCBEAC10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292" y="279164"/>
            <a:ext cx="11695707" cy="6578835"/>
          </a:xfrm>
          <a:prstGeom prst="rect">
            <a:avLst/>
          </a:prstGeom>
        </p:spPr>
      </p:pic>
      <p:grpSp>
        <p:nvGrpSpPr>
          <p:cNvPr id="7" name="Group 6">
            <a:extLst>
              <a:ext uri="{FF2B5EF4-FFF2-40B4-BE49-F238E27FC236}">
                <a16:creationId xmlns:a16="http://schemas.microsoft.com/office/drawing/2014/main" id="{C7F9F3F1-999F-4F9C-82F5-1519F9F8F874}"/>
              </a:ext>
            </a:extLst>
          </p:cNvPr>
          <p:cNvGrpSpPr/>
          <p:nvPr/>
        </p:nvGrpSpPr>
        <p:grpSpPr>
          <a:xfrm>
            <a:off x="0" y="0"/>
            <a:ext cx="12192000" cy="6857999"/>
            <a:chOff x="0" y="0"/>
            <a:chExt cx="12192000" cy="6857999"/>
          </a:xfrm>
        </p:grpSpPr>
        <p:sp>
          <p:nvSpPr>
            <p:cNvPr id="8" name="Half Frame 7">
              <a:extLst>
                <a:ext uri="{FF2B5EF4-FFF2-40B4-BE49-F238E27FC236}">
                  <a16:creationId xmlns:a16="http://schemas.microsoft.com/office/drawing/2014/main" id="{5B86C660-E00F-4A3C-AA82-6760E8E4169D}"/>
                </a:ext>
              </a:extLst>
            </p:cNvPr>
            <p:cNvSpPr/>
            <p:nvPr/>
          </p:nvSpPr>
          <p:spPr>
            <a:xfrm>
              <a:off x="0" y="0"/>
              <a:ext cx="1342445" cy="1371600"/>
            </a:xfrm>
            <a:prstGeom prst="halfFrame">
              <a:avLst/>
            </a:prstGeom>
            <a:solidFill>
              <a:srgbClr val="014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Half Frame 8">
              <a:extLst>
                <a:ext uri="{FF2B5EF4-FFF2-40B4-BE49-F238E27FC236}">
                  <a16:creationId xmlns:a16="http://schemas.microsoft.com/office/drawing/2014/main" id="{E7B0121C-667F-4E31-BCDD-272B8DDC911F}"/>
                </a:ext>
              </a:extLst>
            </p:cNvPr>
            <p:cNvSpPr/>
            <p:nvPr/>
          </p:nvSpPr>
          <p:spPr>
            <a:xfrm rot="10800000">
              <a:off x="10849555" y="5486399"/>
              <a:ext cx="1342445" cy="1371600"/>
            </a:xfrm>
            <a:prstGeom prst="halfFrame">
              <a:avLst/>
            </a:prstGeom>
            <a:solidFill>
              <a:srgbClr val="014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0" name="Picture 9">
              <a:extLst>
                <a:ext uri="{FF2B5EF4-FFF2-40B4-BE49-F238E27FC236}">
                  <a16:creationId xmlns:a16="http://schemas.microsoft.com/office/drawing/2014/main" id="{4B65A398-7AEC-4A2B-8A43-2DD686CE6B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79586" y="5929310"/>
              <a:ext cx="457200" cy="485775"/>
            </a:xfrm>
            <a:prstGeom prst="rect">
              <a:avLst/>
            </a:prstGeom>
          </p:spPr>
        </p:pic>
      </p:grpSp>
    </p:spTree>
    <p:extLst>
      <p:ext uri="{BB962C8B-B14F-4D97-AF65-F5344CB8AC3E}">
        <p14:creationId xmlns:p14="http://schemas.microsoft.com/office/powerpoint/2010/main" val="2175171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4C329D-75AB-4EF8-9678-4E3AB9094B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75"/>
            <a:ext cx="12192000" cy="6851650"/>
          </a:xfrm>
          <a:prstGeom prst="rect">
            <a:avLst/>
          </a:prstGeom>
        </p:spPr>
      </p:pic>
      <p:sp>
        <p:nvSpPr>
          <p:cNvPr id="5" name="Rectangle 4">
            <a:extLst>
              <a:ext uri="{FF2B5EF4-FFF2-40B4-BE49-F238E27FC236}">
                <a16:creationId xmlns:a16="http://schemas.microsoft.com/office/drawing/2014/main" id="{A6FE3C69-2DCC-4753-8355-60ACD83F610F}"/>
              </a:ext>
            </a:extLst>
          </p:cNvPr>
          <p:cNvSpPr/>
          <p:nvPr/>
        </p:nvSpPr>
        <p:spPr>
          <a:xfrm>
            <a:off x="0" y="0"/>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CF7AA9B4-4A73-462D-A29E-5373298347A3}"/>
              </a:ext>
            </a:extLst>
          </p:cNvPr>
          <p:cNvGrpSpPr/>
          <p:nvPr/>
        </p:nvGrpSpPr>
        <p:grpSpPr>
          <a:xfrm>
            <a:off x="0" y="0"/>
            <a:ext cx="12192000" cy="6857999"/>
            <a:chOff x="0" y="0"/>
            <a:chExt cx="12192000" cy="6857999"/>
          </a:xfrm>
        </p:grpSpPr>
        <p:sp>
          <p:nvSpPr>
            <p:cNvPr id="7" name="Half Frame 6">
              <a:extLst>
                <a:ext uri="{FF2B5EF4-FFF2-40B4-BE49-F238E27FC236}">
                  <a16:creationId xmlns:a16="http://schemas.microsoft.com/office/drawing/2014/main" id="{63AD3805-01F2-4550-B93E-76D9EDD56BB9}"/>
                </a:ext>
              </a:extLst>
            </p:cNvPr>
            <p:cNvSpPr/>
            <p:nvPr/>
          </p:nvSpPr>
          <p:spPr>
            <a:xfrm>
              <a:off x="0" y="0"/>
              <a:ext cx="1342445" cy="1371600"/>
            </a:xfrm>
            <a:prstGeom prst="halfFrame">
              <a:avLst/>
            </a:prstGeom>
            <a:solidFill>
              <a:srgbClr val="014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Half Frame 7">
              <a:extLst>
                <a:ext uri="{FF2B5EF4-FFF2-40B4-BE49-F238E27FC236}">
                  <a16:creationId xmlns:a16="http://schemas.microsoft.com/office/drawing/2014/main" id="{DFF7AE67-437B-45B9-9188-0F16CA1A7E85}"/>
                </a:ext>
              </a:extLst>
            </p:cNvPr>
            <p:cNvSpPr/>
            <p:nvPr/>
          </p:nvSpPr>
          <p:spPr>
            <a:xfrm rot="10800000">
              <a:off x="10849555" y="5486399"/>
              <a:ext cx="1342445" cy="1371600"/>
            </a:xfrm>
            <a:prstGeom prst="halfFrame">
              <a:avLst/>
            </a:prstGeom>
            <a:solidFill>
              <a:srgbClr val="014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9" name="Picture 8">
              <a:extLst>
                <a:ext uri="{FF2B5EF4-FFF2-40B4-BE49-F238E27FC236}">
                  <a16:creationId xmlns:a16="http://schemas.microsoft.com/office/drawing/2014/main" id="{70B53878-02A7-4C68-84F9-AB9214D01F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79586" y="5929310"/>
              <a:ext cx="457200" cy="485775"/>
            </a:xfrm>
            <a:prstGeom prst="rect">
              <a:avLst/>
            </a:prstGeom>
          </p:spPr>
        </p:pic>
      </p:grpSp>
      <p:pic>
        <p:nvPicPr>
          <p:cNvPr id="11" name="Picture 10">
            <a:extLst>
              <a:ext uri="{FF2B5EF4-FFF2-40B4-BE49-F238E27FC236}">
                <a16:creationId xmlns:a16="http://schemas.microsoft.com/office/drawing/2014/main" id="{36AA005A-FAFE-4845-876B-A3599B4EBE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6771" y="3175"/>
            <a:ext cx="4529641" cy="6851650"/>
          </a:xfrm>
          <a:prstGeom prst="rect">
            <a:avLst/>
          </a:prstGeom>
        </p:spPr>
      </p:pic>
      <p:sp>
        <p:nvSpPr>
          <p:cNvPr id="12" name="TextBox 11">
            <a:extLst>
              <a:ext uri="{FF2B5EF4-FFF2-40B4-BE49-F238E27FC236}">
                <a16:creationId xmlns:a16="http://schemas.microsoft.com/office/drawing/2014/main" id="{A04EF12C-8421-4936-BAB3-7F38677FDDB8}"/>
              </a:ext>
            </a:extLst>
          </p:cNvPr>
          <p:cNvSpPr txBox="1"/>
          <p:nvPr/>
        </p:nvSpPr>
        <p:spPr>
          <a:xfrm>
            <a:off x="6338923" y="1408324"/>
            <a:ext cx="4624091" cy="2677656"/>
          </a:xfrm>
          <a:prstGeom prst="rect">
            <a:avLst/>
          </a:prstGeom>
          <a:noFill/>
        </p:spPr>
        <p:txBody>
          <a:bodyPr wrap="square" rtlCol="0">
            <a:spAutoFit/>
          </a:bodyPr>
          <a:lstStyle/>
          <a:p>
            <a:r>
              <a:rPr lang="en-GB" sz="2400" b="1" dirty="0">
                <a:solidFill>
                  <a:srgbClr val="004A2C"/>
                </a:solidFill>
              </a:rPr>
              <a:t>As research and preservation activities become international, the problem grows bigger…</a:t>
            </a:r>
          </a:p>
          <a:p>
            <a:endParaRPr lang="en-GB" sz="2400" b="1" dirty="0">
              <a:solidFill>
                <a:srgbClr val="004A2C"/>
              </a:solidFill>
            </a:endParaRPr>
          </a:p>
          <a:p>
            <a:r>
              <a:rPr lang="en-GB" sz="2400" b="1" dirty="0">
                <a:solidFill>
                  <a:srgbClr val="004A2C"/>
                </a:solidFill>
              </a:rPr>
              <a:t>… while new problems linked to digitisation emerge</a:t>
            </a:r>
          </a:p>
        </p:txBody>
      </p:sp>
    </p:spTree>
    <p:extLst>
      <p:ext uri="{BB962C8B-B14F-4D97-AF65-F5344CB8AC3E}">
        <p14:creationId xmlns:p14="http://schemas.microsoft.com/office/powerpoint/2010/main" val="1422442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CFA9DF-EA63-4C51-A3A1-37046AEE690A}"/>
              </a:ext>
            </a:extLst>
          </p:cNvPr>
          <p:cNvSpPr/>
          <p:nvPr/>
        </p:nvSpPr>
        <p:spPr>
          <a:xfrm>
            <a:off x="5810297" y="0"/>
            <a:ext cx="6379786" cy="69955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6">
            <a:extLst>
              <a:ext uri="{FF2B5EF4-FFF2-40B4-BE49-F238E27FC236}">
                <a16:creationId xmlns:a16="http://schemas.microsoft.com/office/drawing/2014/main" id="{D66C4C18-7508-4540-A16D-A2A20C8E5998}"/>
              </a:ext>
            </a:extLst>
          </p:cNvPr>
          <p:cNvSpPr txBox="1">
            <a:spLocks/>
          </p:cNvSpPr>
          <p:nvPr/>
        </p:nvSpPr>
        <p:spPr>
          <a:xfrm>
            <a:off x="5762172" y="449239"/>
            <a:ext cx="6454850" cy="6271145"/>
          </a:xfrm>
          <a:prstGeom prst="roundRect">
            <a:avLst/>
          </a:prstGeom>
          <a:noFill/>
          <a:ln w="762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4A2C"/>
                </a:solidFill>
                <a:latin typeface="+mj-lt"/>
                <a:ea typeface="+mj-ea"/>
                <a:cs typeface="+mj-cs"/>
              </a:defRPr>
            </a:lvl1pPr>
          </a:lstStyle>
          <a:p>
            <a:r>
              <a:rPr lang="en-US" sz="4800" dirty="0">
                <a:latin typeface="Century Gothic" panose="020B0502020202020204" pitchFamily="34" charset="0"/>
              </a:rPr>
              <a:t>WIPO</a:t>
            </a:r>
          </a:p>
          <a:p>
            <a:endParaRPr lang="en-US" sz="2000" dirty="0">
              <a:latin typeface="Century Gothic" panose="020B0502020202020204" pitchFamily="34" charset="0"/>
            </a:endParaRPr>
          </a:p>
          <a:p>
            <a:pPr marL="457200" indent="-457200">
              <a:lnSpc>
                <a:spcPct val="100000"/>
              </a:lnSpc>
              <a:spcAft>
                <a:spcPts val="1200"/>
              </a:spcAft>
              <a:buFont typeface="Arial" panose="020B0604020202020204" pitchFamily="34" charset="0"/>
              <a:buChar char="•"/>
            </a:pPr>
            <a:r>
              <a:rPr lang="en-US" sz="2800" dirty="0">
                <a:solidFill>
                  <a:schemeClr val="tx1"/>
                </a:solidFill>
                <a:latin typeface="Century Gothic" panose="020B0502020202020204" pitchFamily="34" charset="0"/>
              </a:rPr>
              <a:t>191 Members, UN Body</a:t>
            </a:r>
          </a:p>
          <a:p>
            <a:pPr marL="457200" indent="-457200">
              <a:lnSpc>
                <a:spcPct val="100000"/>
              </a:lnSpc>
              <a:spcAft>
                <a:spcPts val="1200"/>
              </a:spcAft>
              <a:buFont typeface="Arial" panose="020B0604020202020204" pitchFamily="34" charset="0"/>
              <a:buChar char="•"/>
            </a:pPr>
            <a:r>
              <a:rPr lang="en-US" sz="2800" dirty="0">
                <a:solidFill>
                  <a:schemeClr val="tx1"/>
                </a:solidFill>
                <a:latin typeface="Century Gothic" panose="020B0502020202020204" pitchFamily="34" charset="0"/>
              </a:rPr>
              <a:t>Focus on copyright, patents, trademarks, design rights, geographical indications, and traditional knowledge and cultural expression.</a:t>
            </a:r>
          </a:p>
          <a:p>
            <a:pPr marL="457200" indent="-457200">
              <a:lnSpc>
                <a:spcPct val="100000"/>
              </a:lnSpc>
              <a:spcAft>
                <a:spcPts val="1200"/>
              </a:spcAft>
              <a:buFont typeface="Arial" panose="020B0604020202020204" pitchFamily="34" charset="0"/>
              <a:buChar char="•"/>
            </a:pPr>
            <a:r>
              <a:rPr lang="en-US" sz="2800" dirty="0">
                <a:solidFill>
                  <a:schemeClr val="tx1"/>
                </a:solidFill>
                <a:latin typeface="Century Gothic" panose="020B0502020202020204" pitchFamily="34" charset="0"/>
              </a:rPr>
              <a:t>Ability to negotiate Treaties, such as Marrakesh</a:t>
            </a:r>
          </a:p>
          <a:p>
            <a:pPr marL="457200" indent="-457200">
              <a:lnSpc>
                <a:spcPct val="100000"/>
              </a:lnSpc>
              <a:spcAft>
                <a:spcPts val="1200"/>
              </a:spcAft>
              <a:buFont typeface="Arial" panose="020B0604020202020204" pitchFamily="34" charset="0"/>
              <a:buChar char="•"/>
            </a:pPr>
            <a:r>
              <a:rPr lang="en-US" sz="2800" dirty="0">
                <a:solidFill>
                  <a:schemeClr val="tx1"/>
                </a:solidFill>
                <a:latin typeface="Century Gothic" panose="020B0502020202020204" pitchFamily="34" charset="0"/>
              </a:rPr>
              <a:t>Extensive training programme</a:t>
            </a:r>
          </a:p>
          <a:p>
            <a:pPr marL="685800" indent="-685800">
              <a:buFont typeface="Arial" panose="020B0604020202020204" pitchFamily="34" charset="0"/>
              <a:buChar char="•"/>
            </a:pPr>
            <a:endParaRPr lang="en-US" sz="5000" i="1" dirty="0">
              <a:solidFill>
                <a:schemeClr val="tx1"/>
              </a:solidFill>
              <a:latin typeface="Century Gothic" panose="020B0502020202020204" pitchFamily="34" charset="0"/>
            </a:endParaRPr>
          </a:p>
        </p:txBody>
      </p:sp>
      <p:grpSp>
        <p:nvGrpSpPr>
          <p:cNvPr id="10" name="Group 9">
            <a:extLst>
              <a:ext uri="{FF2B5EF4-FFF2-40B4-BE49-F238E27FC236}">
                <a16:creationId xmlns:a16="http://schemas.microsoft.com/office/drawing/2014/main" id="{844602B4-B9B7-4F9F-8898-10DC36668C02}"/>
              </a:ext>
            </a:extLst>
          </p:cNvPr>
          <p:cNvGrpSpPr/>
          <p:nvPr/>
        </p:nvGrpSpPr>
        <p:grpSpPr>
          <a:xfrm>
            <a:off x="0" y="0"/>
            <a:ext cx="12192000" cy="6857999"/>
            <a:chOff x="0" y="0"/>
            <a:chExt cx="12192000" cy="6857999"/>
          </a:xfrm>
        </p:grpSpPr>
        <p:sp>
          <p:nvSpPr>
            <p:cNvPr id="11" name="Half Frame 10">
              <a:extLst>
                <a:ext uri="{FF2B5EF4-FFF2-40B4-BE49-F238E27FC236}">
                  <a16:creationId xmlns:a16="http://schemas.microsoft.com/office/drawing/2014/main" id="{992BB146-F9F9-4B67-9C17-C327DBA7A4A9}"/>
                </a:ext>
              </a:extLst>
            </p:cNvPr>
            <p:cNvSpPr/>
            <p:nvPr/>
          </p:nvSpPr>
          <p:spPr>
            <a:xfrm>
              <a:off x="0" y="0"/>
              <a:ext cx="1342445" cy="1371600"/>
            </a:xfrm>
            <a:prstGeom prst="halfFrame">
              <a:avLst/>
            </a:prstGeom>
            <a:solidFill>
              <a:srgbClr val="014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Half Frame 11">
              <a:extLst>
                <a:ext uri="{FF2B5EF4-FFF2-40B4-BE49-F238E27FC236}">
                  <a16:creationId xmlns:a16="http://schemas.microsoft.com/office/drawing/2014/main" id="{771F4CBC-221A-4126-A6DA-BDAC43D2C152}"/>
                </a:ext>
              </a:extLst>
            </p:cNvPr>
            <p:cNvSpPr/>
            <p:nvPr/>
          </p:nvSpPr>
          <p:spPr>
            <a:xfrm rot="10800000">
              <a:off x="10849555" y="5486399"/>
              <a:ext cx="1342445" cy="1371600"/>
            </a:xfrm>
            <a:prstGeom prst="halfFrame">
              <a:avLst/>
            </a:prstGeom>
            <a:solidFill>
              <a:srgbClr val="014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3" name="Picture 12">
              <a:extLst>
                <a:ext uri="{FF2B5EF4-FFF2-40B4-BE49-F238E27FC236}">
                  <a16:creationId xmlns:a16="http://schemas.microsoft.com/office/drawing/2014/main" id="{CA055D0F-A353-4833-B7F3-A0179EEC76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9586" y="5929310"/>
              <a:ext cx="457200" cy="485775"/>
            </a:xfrm>
            <a:prstGeom prst="rect">
              <a:avLst/>
            </a:prstGeom>
          </p:spPr>
        </p:pic>
      </p:grpSp>
      <p:pic>
        <p:nvPicPr>
          <p:cNvPr id="4" name="Picture 3">
            <a:extLst>
              <a:ext uri="{FF2B5EF4-FFF2-40B4-BE49-F238E27FC236}">
                <a16:creationId xmlns:a16="http://schemas.microsoft.com/office/drawing/2014/main" id="{9E47C311-863E-4413-A1BC-17669C75C68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88584" y="556891"/>
            <a:ext cx="5219796" cy="5321395"/>
          </a:xfrm>
          <a:prstGeom prst="rect">
            <a:avLst/>
          </a:prstGeom>
        </p:spPr>
      </p:pic>
      <p:sp>
        <p:nvSpPr>
          <p:cNvPr id="2" name="TextBox 1">
            <a:extLst>
              <a:ext uri="{FF2B5EF4-FFF2-40B4-BE49-F238E27FC236}">
                <a16:creationId xmlns:a16="http://schemas.microsoft.com/office/drawing/2014/main" id="{B8999689-D295-41AF-A9A2-8EED5201309A}"/>
              </a:ext>
            </a:extLst>
          </p:cNvPr>
          <p:cNvSpPr txBox="1"/>
          <p:nvPr/>
        </p:nvSpPr>
        <p:spPr>
          <a:xfrm>
            <a:off x="493943" y="5929310"/>
            <a:ext cx="5223989" cy="338554"/>
          </a:xfrm>
          <a:prstGeom prst="rect">
            <a:avLst/>
          </a:prstGeom>
          <a:noFill/>
        </p:spPr>
        <p:txBody>
          <a:bodyPr wrap="square" rtlCol="0">
            <a:spAutoFit/>
          </a:bodyPr>
          <a:lstStyle/>
          <a:p>
            <a:r>
              <a:rPr lang="en-GB" sz="800" dirty="0"/>
              <a:t>Image - Copyright: WIPO. Photo: Emmanuel </a:t>
            </a:r>
            <a:r>
              <a:rPr lang="en-GB" sz="800" dirty="0" err="1"/>
              <a:t>Berrod</a:t>
            </a:r>
            <a:r>
              <a:rPr lang="en-GB" sz="800" dirty="0"/>
              <a:t>. This work is licensed under a Creative Commons Attribution-</a:t>
            </a:r>
            <a:r>
              <a:rPr lang="en-GB" sz="800" dirty="0" err="1"/>
              <a:t>NonCommercial</a:t>
            </a:r>
            <a:r>
              <a:rPr lang="en-GB" sz="800" dirty="0"/>
              <a:t>-</a:t>
            </a:r>
            <a:r>
              <a:rPr lang="en-GB" sz="800" dirty="0" err="1"/>
              <a:t>NoDerivs</a:t>
            </a:r>
            <a:r>
              <a:rPr lang="en-GB" sz="800" dirty="0"/>
              <a:t> 3.0 IGO License.</a:t>
            </a:r>
          </a:p>
        </p:txBody>
      </p:sp>
    </p:spTree>
    <p:extLst>
      <p:ext uri="{BB962C8B-B14F-4D97-AF65-F5344CB8AC3E}">
        <p14:creationId xmlns:p14="http://schemas.microsoft.com/office/powerpoint/2010/main" val="3614443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B7333E-8423-486A-8808-C3ACDD410B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36" y="-409369"/>
            <a:ext cx="12265336" cy="8174895"/>
          </a:xfrm>
          <a:prstGeom prst="rect">
            <a:avLst/>
          </a:prstGeom>
        </p:spPr>
      </p:pic>
      <p:sp>
        <p:nvSpPr>
          <p:cNvPr id="12" name="Rectangle 11">
            <a:extLst>
              <a:ext uri="{FF2B5EF4-FFF2-40B4-BE49-F238E27FC236}">
                <a16:creationId xmlns:a16="http://schemas.microsoft.com/office/drawing/2014/main" id="{FDC2FC65-E068-4EB5-B0B6-F4B538F11BDB}"/>
              </a:ext>
            </a:extLst>
          </p:cNvPr>
          <p:cNvSpPr/>
          <p:nvPr/>
        </p:nvSpPr>
        <p:spPr>
          <a:xfrm>
            <a:off x="-1" y="0"/>
            <a:ext cx="6531429"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A9BC7B44-AD24-47B9-B30D-22CB00DD5913}"/>
              </a:ext>
            </a:extLst>
          </p:cNvPr>
          <p:cNvGrpSpPr/>
          <p:nvPr/>
        </p:nvGrpSpPr>
        <p:grpSpPr>
          <a:xfrm>
            <a:off x="0" y="0"/>
            <a:ext cx="12192000" cy="6857999"/>
            <a:chOff x="0" y="0"/>
            <a:chExt cx="12192000" cy="6857999"/>
          </a:xfrm>
        </p:grpSpPr>
        <p:sp>
          <p:nvSpPr>
            <p:cNvPr id="14" name="Half Frame 13">
              <a:extLst>
                <a:ext uri="{FF2B5EF4-FFF2-40B4-BE49-F238E27FC236}">
                  <a16:creationId xmlns:a16="http://schemas.microsoft.com/office/drawing/2014/main" id="{968BEF12-42D5-4EA8-A8C4-7C33D525844B}"/>
                </a:ext>
              </a:extLst>
            </p:cNvPr>
            <p:cNvSpPr/>
            <p:nvPr/>
          </p:nvSpPr>
          <p:spPr>
            <a:xfrm>
              <a:off x="0" y="0"/>
              <a:ext cx="1342445" cy="1371600"/>
            </a:xfrm>
            <a:prstGeom prst="halfFrame">
              <a:avLst/>
            </a:prstGeom>
            <a:solidFill>
              <a:srgbClr val="014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Half Frame 14">
              <a:extLst>
                <a:ext uri="{FF2B5EF4-FFF2-40B4-BE49-F238E27FC236}">
                  <a16:creationId xmlns:a16="http://schemas.microsoft.com/office/drawing/2014/main" id="{A72CD332-76AB-4A41-A248-51851F813AB2}"/>
                </a:ext>
              </a:extLst>
            </p:cNvPr>
            <p:cNvSpPr/>
            <p:nvPr/>
          </p:nvSpPr>
          <p:spPr>
            <a:xfrm rot="10800000">
              <a:off x="10849555" y="5486399"/>
              <a:ext cx="1342445" cy="1371600"/>
            </a:xfrm>
            <a:prstGeom prst="halfFrame">
              <a:avLst/>
            </a:prstGeom>
            <a:solidFill>
              <a:srgbClr val="014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6" name="Picture 15">
              <a:extLst>
                <a:ext uri="{FF2B5EF4-FFF2-40B4-BE49-F238E27FC236}">
                  <a16:creationId xmlns:a16="http://schemas.microsoft.com/office/drawing/2014/main" id="{AF731B75-7FA4-4B90-A008-3A669ED2EB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79586" y="5929310"/>
              <a:ext cx="457200" cy="485775"/>
            </a:xfrm>
            <a:prstGeom prst="rect">
              <a:avLst/>
            </a:prstGeom>
          </p:spPr>
        </p:pic>
      </p:grpSp>
      <p:sp>
        <p:nvSpPr>
          <p:cNvPr id="17" name="TextBox 16">
            <a:extLst>
              <a:ext uri="{FF2B5EF4-FFF2-40B4-BE49-F238E27FC236}">
                <a16:creationId xmlns:a16="http://schemas.microsoft.com/office/drawing/2014/main" id="{53A40D3D-7E7E-4A2F-9360-ADDF919ADF2D}"/>
              </a:ext>
            </a:extLst>
          </p:cNvPr>
          <p:cNvSpPr txBox="1"/>
          <p:nvPr/>
        </p:nvSpPr>
        <p:spPr>
          <a:xfrm>
            <a:off x="671222" y="106918"/>
            <a:ext cx="5250607" cy="7078861"/>
          </a:xfrm>
          <a:prstGeom prst="rect">
            <a:avLst/>
          </a:prstGeom>
          <a:noFill/>
        </p:spPr>
        <p:txBody>
          <a:bodyPr wrap="square" rtlCol="0">
            <a:spAutoFit/>
          </a:bodyPr>
          <a:lstStyle/>
          <a:p>
            <a:pPr algn="ctr"/>
            <a:r>
              <a:rPr lang="en-GB" sz="4800" b="1" dirty="0">
                <a:solidFill>
                  <a:srgbClr val="004A2C"/>
                </a:solidFill>
              </a:rPr>
              <a:t>SCCR</a:t>
            </a:r>
            <a:endParaRPr lang="en-GB" sz="4000" b="1" dirty="0">
              <a:solidFill>
                <a:srgbClr val="004A2C"/>
              </a:solidFill>
            </a:endParaRPr>
          </a:p>
          <a:p>
            <a:pPr>
              <a:spcBef>
                <a:spcPts val="1200"/>
              </a:spcBef>
            </a:pPr>
            <a:r>
              <a:rPr lang="en-GB" sz="3200" b="1" dirty="0"/>
              <a:t>Crews Studies</a:t>
            </a:r>
          </a:p>
          <a:p>
            <a:pPr>
              <a:spcBef>
                <a:spcPts val="1200"/>
              </a:spcBef>
            </a:pPr>
            <a:r>
              <a:rPr lang="en-GB" sz="3200" b="1" dirty="0"/>
              <a:t>Eleven themes:</a:t>
            </a:r>
          </a:p>
          <a:p>
            <a:pPr marL="457200" indent="-457200">
              <a:buFont typeface="Arial" panose="020B0604020202020204" pitchFamily="34" charset="0"/>
              <a:buChar char="•"/>
            </a:pPr>
            <a:r>
              <a:rPr lang="en-GB" sz="2000" b="1" dirty="0"/>
              <a:t>Preservation</a:t>
            </a:r>
          </a:p>
          <a:p>
            <a:pPr marL="457200" indent="-457200">
              <a:buFont typeface="Arial" panose="020B0604020202020204" pitchFamily="34" charset="0"/>
              <a:buChar char="•"/>
            </a:pPr>
            <a:r>
              <a:rPr lang="en-GB" sz="2000" b="1" dirty="0"/>
              <a:t>Reproduction</a:t>
            </a:r>
          </a:p>
          <a:p>
            <a:pPr marL="457200" indent="-457200">
              <a:buFont typeface="Arial" panose="020B0604020202020204" pitchFamily="34" charset="0"/>
              <a:buChar char="•"/>
            </a:pPr>
            <a:r>
              <a:rPr lang="en-GB" sz="2000" b="1" dirty="0"/>
              <a:t>Lending</a:t>
            </a:r>
          </a:p>
          <a:p>
            <a:pPr marL="457200" indent="-457200">
              <a:buFont typeface="Arial" panose="020B0604020202020204" pitchFamily="34" charset="0"/>
              <a:buChar char="•"/>
            </a:pPr>
            <a:r>
              <a:rPr lang="en-GB" sz="2000" b="1" dirty="0"/>
              <a:t>Legal Deposit</a:t>
            </a:r>
          </a:p>
          <a:p>
            <a:pPr marL="457200" indent="-457200">
              <a:buFont typeface="Arial" panose="020B0604020202020204" pitchFamily="34" charset="0"/>
              <a:buChar char="•"/>
            </a:pPr>
            <a:r>
              <a:rPr lang="en-GB" sz="2000" b="1" dirty="0"/>
              <a:t>Parallel Importation</a:t>
            </a:r>
          </a:p>
          <a:p>
            <a:pPr marL="457200" indent="-457200">
              <a:buFont typeface="Arial" panose="020B0604020202020204" pitchFamily="34" charset="0"/>
              <a:buChar char="•"/>
            </a:pPr>
            <a:r>
              <a:rPr lang="en-GB" sz="2000" b="1" dirty="0"/>
              <a:t>Cross-Border Access</a:t>
            </a:r>
          </a:p>
          <a:p>
            <a:pPr marL="457200" indent="-457200">
              <a:buFont typeface="Arial" panose="020B0604020202020204" pitchFamily="34" charset="0"/>
              <a:buChar char="•"/>
            </a:pPr>
            <a:r>
              <a:rPr lang="en-GB" sz="2000" b="1" dirty="0"/>
              <a:t>Orphan and Out of Commerce Works</a:t>
            </a:r>
          </a:p>
          <a:p>
            <a:pPr marL="457200" indent="-457200">
              <a:buFont typeface="Arial" panose="020B0604020202020204" pitchFamily="34" charset="0"/>
              <a:buChar char="•"/>
            </a:pPr>
            <a:r>
              <a:rPr lang="en-GB" sz="2000" b="1" dirty="0"/>
              <a:t>Limitations on Liability</a:t>
            </a:r>
          </a:p>
          <a:p>
            <a:pPr marL="457200" indent="-457200">
              <a:buFont typeface="Arial" panose="020B0604020202020204" pitchFamily="34" charset="0"/>
              <a:buChar char="•"/>
            </a:pPr>
            <a:r>
              <a:rPr lang="en-GB" sz="2000" b="1" dirty="0"/>
              <a:t>Contract Override</a:t>
            </a:r>
          </a:p>
          <a:p>
            <a:pPr marL="457200" indent="-457200">
              <a:buFont typeface="Arial" panose="020B0604020202020204" pitchFamily="34" charset="0"/>
              <a:buChar char="•"/>
            </a:pPr>
            <a:r>
              <a:rPr lang="en-GB" sz="2000" b="1" dirty="0"/>
              <a:t>Technological Protection Measures</a:t>
            </a:r>
          </a:p>
          <a:p>
            <a:pPr marL="457200" indent="-457200">
              <a:buFont typeface="Arial" panose="020B0604020202020204" pitchFamily="34" charset="0"/>
              <a:buChar char="•"/>
            </a:pPr>
            <a:r>
              <a:rPr lang="en-GB" sz="2000" b="1" dirty="0"/>
              <a:t>Translation</a:t>
            </a:r>
          </a:p>
          <a:p>
            <a:pPr>
              <a:spcBef>
                <a:spcPts val="1200"/>
              </a:spcBef>
              <a:spcAft>
                <a:spcPts val="1200"/>
              </a:spcAft>
            </a:pPr>
            <a:r>
              <a:rPr lang="en-GB" sz="3200" b="1" dirty="0"/>
              <a:t>But what objective?</a:t>
            </a:r>
          </a:p>
          <a:p>
            <a:endParaRPr lang="en-GB" sz="800" dirty="0"/>
          </a:p>
          <a:p>
            <a:endParaRPr lang="en-GB" sz="800" dirty="0"/>
          </a:p>
          <a:p>
            <a:r>
              <a:rPr lang="en-GB" sz="800" dirty="0"/>
              <a:t>Image - Copyright: WIPO. Photo: Emmanuel </a:t>
            </a:r>
            <a:r>
              <a:rPr lang="en-GB" sz="800" dirty="0" err="1"/>
              <a:t>Berrod</a:t>
            </a:r>
            <a:r>
              <a:rPr lang="en-GB" sz="800" dirty="0"/>
              <a:t>. This work is licensed under a Creative Commons Attribution-</a:t>
            </a:r>
            <a:r>
              <a:rPr lang="en-GB" sz="800" dirty="0" err="1"/>
              <a:t>NonCommercial</a:t>
            </a:r>
            <a:r>
              <a:rPr lang="en-GB" sz="800" dirty="0"/>
              <a:t>-</a:t>
            </a:r>
            <a:r>
              <a:rPr lang="en-GB" sz="800" dirty="0" err="1"/>
              <a:t>NoDerivs</a:t>
            </a:r>
            <a:r>
              <a:rPr lang="en-GB" sz="800" dirty="0"/>
              <a:t> 3.0 IGO License.</a:t>
            </a:r>
          </a:p>
          <a:p>
            <a:pPr algn="r"/>
            <a:endParaRPr lang="en-GB" dirty="0"/>
          </a:p>
        </p:txBody>
      </p:sp>
    </p:spTree>
    <p:extLst>
      <p:ext uri="{BB962C8B-B14F-4D97-AF65-F5344CB8AC3E}">
        <p14:creationId xmlns:p14="http://schemas.microsoft.com/office/powerpoint/2010/main" val="2528713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5D2F5C-F4B6-4338-A7EC-A290EE2876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872" y="1179286"/>
            <a:ext cx="4226786" cy="4226786"/>
          </a:xfrm>
          <a:prstGeom prst="rect">
            <a:avLst/>
          </a:prstGeom>
        </p:spPr>
      </p:pic>
      <p:sp>
        <p:nvSpPr>
          <p:cNvPr id="7" name="Rectangle 6">
            <a:extLst>
              <a:ext uri="{FF2B5EF4-FFF2-40B4-BE49-F238E27FC236}">
                <a16:creationId xmlns:a16="http://schemas.microsoft.com/office/drawing/2014/main" id="{C2212585-7536-4042-B668-D4997BAFE369}"/>
              </a:ext>
            </a:extLst>
          </p:cNvPr>
          <p:cNvSpPr/>
          <p:nvPr/>
        </p:nvSpPr>
        <p:spPr>
          <a:xfrm>
            <a:off x="5353479" y="0"/>
            <a:ext cx="6829729" cy="6858000"/>
          </a:xfrm>
          <a:prstGeom prst="rect">
            <a:avLst/>
          </a:prstGeom>
          <a:solidFill>
            <a:srgbClr val="004A2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D3E6A207-CAC0-479A-AAEC-53793D93BEA3}"/>
              </a:ext>
            </a:extLst>
          </p:cNvPr>
          <p:cNvSpPr txBox="1"/>
          <p:nvPr/>
        </p:nvSpPr>
        <p:spPr>
          <a:xfrm>
            <a:off x="5791200" y="449937"/>
            <a:ext cx="5954865" cy="5632311"/>
          </a:xfrm>
          <a:prstGeom prst="rect">
            <a:avLst/>
          </a:prstGeom>
          <a:noFill/>
        </p:spPr>
        <p:txBody>
          <a:bodyPr wrap="square" rtlCol="0">
            <a:spAutoFit/>
          </a:bodyPr>
          <a:lstStyle/>
          <a:p>
            <a:r>
              <a:rPr lang="en-GB" sz="2400" b="1" dirty="0">
                <a:solidFill>
                  <a:schemeClr val="bg1"/>
                </a:solidFill>
              </a:rPr>
              <a:t>Effective steps to ensure that libraries and their users benefit from a complete and modern set of exceptions and limitations</a:t>
            </a:r>
          </a:p>
          <a:p>
            <a:endParaRPr lang="en-GB" sz="2400" b="1" dirty="0">
              <a:solidFill>
                <a:schemeClr val="bg1"/>
              </a:solidFill>
            </a:endParaRPr>
          </a:p>
          <a:p>
            <a:r>
              <a:rPr lang="en-GB" sz="2400" b="1" dirty="0">
                <a:solidFill>
                  <a:schemeClr val="bg1"/>
                </a:solidFill>
              </a:rPr>
              <a:t>Cross-border effect of exceptions and limitations to allow for international cooperation </a:t>
            </a:r>
          </a:p>
          <a:p>
            <a:endParaRPr lang="en-GB" sz="2400" b="1" dirty="0">
              <a:solidFill>
                <a:schemeClr val="bg1"/>
              </a:solidFill>
            </a:endParaRPr>
          </a:p>
          <a:p>
            <a:r>
              <a:rPr lang="en-GB" sz="2400" b="1" dirty="0">
                <a:solidFill>
                  <a:schemeClr val="bg1"/>
                </a:solidFill>
              </a:rPr>
              <a:t>Practical guidance/support to Member States in delivering good laws for libraries</a:t>
            </a:r>
          </a:p>
          <a:p>
            <a:endParaRPr lang="en-GB" sz="2400" b="1" dirty="0">
              <a:solidFill>
                <a:schemeClr val="bg1"/>
              </a:solidFill>
            </a:endParaRPr>
          </a:p>
          <a:p>
            <a:r>
              <a:rPr lang="en-GB" sz="2400" b="1" dirty="0">
                <a:solidFill>
                  <a:schemeClr val="bg1"/>
                </a:solidFill>
              </a:rPr>
              <a:t>Accessible evidence on copyright laws for libraries</a:t>
            </a:r>
          </a:p>
        </p:txBody>
      </p:sp>
      <p:grpSp>
        <p:nvGrpSpPr>
          <p:cNvPr id="8" name="Group 7">
            <a:extLst>
              <a:ext uri="{FF2B5EF4-FFF2-40B4-BE49-F238E27FC236}">
                <a16:creationId xmlns:a16="http://schemas.microsoft.com/office/drawing/2014/main" id="{CB63B3AE-A072-46B8-88FC-4265FF1AD356}"/>
              </a:ext>
            </a:extLst>
          </p:cNvPr>
          <p:cNvGrpSpPr/>
          <p:nvPr/>
        </p:nvGrpSpPr>
        <p:grpSpPr>
          <a:xfrm>
            <a:off x="0" y="0"/>
            <a:ext cx="12192000" cy="6857999"/>
            <a:chOff x="0" y="0"/>
            <a:chExt cx="12192000" cy="6857999"/>
          </a:xfrm>
        </p:grpSpPr>
        <p:sp>
          <p:nvSpPr>
            <p:cNvPr id="9" name="Half Frame 8">
              <a:extLst>
                <a:ext uri="{FF2B5EF4-FFF2-40B4-BE49-F238E27FC236}">
                  <a16:creationId xmlns:a16="http://schemas.microsoft.com/office/drawing/2014/main" id="{A52590DC-EAE2-4DC0-B71D-D2AF252238CB}"/>
                </a:ext>
              </a:extLst>
            </p:cNvPr>
            <p:cNvSpPr/>
            <p:nvPr/>
          </p:nvSpPr>
          <p:spPr>
            <a:xfrm>
              <a:off x="0" y="0"/>
              <a:ext cx="1342445" cy="1371600"/>
            </a:xfrm>
            <a:prstGeom prst="halfFrame">
              <a:avLst/>
            </a:prstGeom>
            <a:solidFill>
              <a:srgbClr val="014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Half Frame 9">
              <a:extLst>
                <a:ext uri="{FF2B5EF4-FFF2-40B4-BE49-F238E27FC236}">
                  <a16:creationId xmlns:a16="http://schemas.microsoft.com/office/drawing/2014/main" id="{401C1334-4F78-45CC-97B6-5503FD0B0FE8}"/>
                </a:ext>
              </a:extLst>
            </p:cNvPr>
            <p:cNvSpPr/>
            <p:nvPr/>
          </p:nvSpPr>
          <p:spPr>
            <a:xfrm rot="10800000">
              <a:off x="10849555" y="5486399"/>
              <a:ext cx="1342445" cy="1371600"/>
            </a:xfrm>
            <a:prstGeom prst="halfFrame">
              <a:avLst/>
            </a:prstGeom>
            <a:solidFill>
              <a:srgbClr val="014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1" name="Picture 10">
              <a:extLst>
                <a:ext uri="{FF2B5EF4-FFF2-40B4-BE49-F238E27FC236}">
                  <a16:creationId xmlns:a16="http://schemas.microsoft.com/office/drawing/2014/main" id="{B9B4A7A9-1A95-4910-94A4-BAE8564217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79586" y="5929310"/>
              <a:ext cx="457200" cy="485775"/>
            </a:xfrm>
            <a:prstGeom prst="rect">
              <a:avLst/>
            </a:prstGeom>
          </p:spPr>
        </p:pic>
      </p:grpSp>
    </p:spTree>
    <p:extLst>
      <p:ext uri="{BB962C8B-B14F-4D97-AF65-F5344CB8AC3E}">
        <p14:creationId xmlns:p14="http://schemas.microsoft.com/office/powerpoint/2010/main" val="42944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0D0B10-E0B4-429F-9833-397BD4943B14}"/>
              </a:ext>
            </a:extLst>
          </p:cNvPr>
          <p:cNvSpPr/>
          <p:nvPr/>
        </p:nvSpPr>
        <p:spPr>
          <a:xfrm>
            <a:off x="0" y="0"/>
            <a:ext cx="6444343" cy="6858000"/>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F6AD25BD-B6C6-4CF3-A0B0-841D6F19DB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9742" y="818285"/>
            <a:ext cx="5202371" cy="5202371"/>
          </a:xfrm>
          <a:prstGeom prst="rect">
            <a:avLst/>
          </a:prstGeom>
        </p:spPr>
      </p:pic>
      <p:sp>
        <p:nvSpPr>
          <p:cNvPr id="4" name="TextBox 3">
            <a:extLst>
              <a:ext uri="{FF2B5EF4-FFF2-40B4-BE49-F238E27FC236}">
                <a16:creationId xmlns:a16="http://schemas.microsoft.com/office/drawing/2014/main" id="{BCAA56A0-8981-4A4C-90F9-2014001488C9}"/>
              </a:ext>
            </a:extLst>
          </p:cNvPr>
          <p:cNvSpPr txBox="1"/>
          <p:nvPr/>
        </p:nvSpPr>
        <p:spPr>
          <a:xfrm>
            <a:off x="649029" y="809135"/>
            <a:ext cx="5500048" cy="5539978"/>
          </a:xfrm>
          <a:prstGeom prst="rect">
            <a:avLst/>
          </a:prstGeom>
          <a:noFill/>
        </p:spPr>
        <p:txBody>
          <a:bodyPr wrap="square" rtlCol="0">
            <a:spAutoFit/>
          </a:bodyPr>
          <a:lstStyle/>
          <a:p>
            <a:r>
              <a:rPr lang="en-GB" sz="2400" b="1" i="1" dirty="0">
                <a:solidFill>
                  <a:schemeClr val="bg1"/>
                </a:solidFill>
              </a:rPr>
              <a:t>“All governments can introduce new exceptions and limitations, so we don’t need action at WIPO…“</a:t>
            </a:r>
          </a:p>
          <a:p>
            <a:endParaRPr lang="en-GB" sz="2400" b="1" i="1" dirty="0">
              <a:solidFill>
                <a:schemeClr val="bg1"/>
              </a:solidFill>
            </a:endParaRPr>
          </a:p>
          <a:p>
            <a:r>
              <a:rPr lang="en-GB" sz="2400" b="1" i="1" dirty="0">
                <a:solidFill>
                  <a:schemeClr val="bg1"/>
                </a:solidFill>
              </a:rPr>
              <a:t>“Licensing meets all needs for cross-border access…”</a:t>
            </a:r>
          </a:p>
          <a:p>
            <a:endParaRPr lang="en-GB" sz="2400" b="1" i="1" dirty="0">
              <a:solidFill>
                <a:schemeClr val="bg1"/>
              </a:solidFill>
            </a:endParaRPr>
          </a:p>
          <a:p>
            <a:r>
              <a:rPr lang="en-GB" sz="2400" b="1" i="1" dirty="0">
                <a:solidFill>
                  <a:schemeClr val="bg1"/>
                </a:solidFill>
              </a:rPr>
              <a:t>“There’s no way of stopping countries implementing overly broad exceptions and limitations…”</a:t>
            </a:r>
          </a:p>
          <a:p>
            <a:endParaRPr lang="en-GB" sz="2400" b="1" i="1" dirty="0">
              <a:solidFill>
                <a:schemeClr val="bg1"/>
              </a:solidFill>
            </a:endParaRPr>
          </a:p>
          <a:p>
            <a:r>
              <a:rPr lang="en-GB" sz="2400" b="1" i="1" dirty="0">
                <a:solidFill>
                  <a:schemeClr val="bg1"/>
                </a:solidFill>
              </a:rPr>
              <a:t>“We need to give publishers the time to find stable business models for the digital age…”</a:t>
            </a:r>
          </a:p>
          <a:p>
            <a:endParaRPr lang="en-GB" i="1" dirty="0"/>
          </a:p>
        </p:txBody>
      </p:sp>
      <p:grpSp>
        <p:nvGrpSpPr>
          <p:cNvPr id="6" name="Group 5">
            <a:extLst>
              <a:ext uri="{FF2B5EF4-FFF2-40B4-BE49-F238E27FC236}">
                <a16:creationId xmlns:a16="http://schemas.microsoft.com/office/drawing/2014/main" id="{DFF8044C-8AFC-4D8F-9B7B-AEEC8479C84A}"/>
              </a:ext>
            </a:extLst>
          </p:cNvPr>
          <p:cNvGrpSpPr/>
          <p:nvPr/>
        </p:nvGrpSpPr>
        <p:grpSpPr>
          <a:xfrm>
            <a:off x="0" y="0"/>
            <a:ext cx="12192000" cy="6857999"/>
            <a:chOff x="0" y="0"/>
            <a:chExt cx="12192000" cy="6857999"/>
          </a:xfrm>
        </p:grpSpPr>
        <p:sp>
          <p:nvSpPr>
            <p:cNvPr id="7" name="Half Frame 6">
              <a:extLst>
                <a:ext uri="{FF2B5EF4-FFF2-40B4-BE49-F238E27FC236}">
                  <a16:creationId xmlns:a16="http://schemas.microsoft.com/office/drawing/2014/main" id="{ECB6C757-A357-41EE-BBDE-AF8172D16966}"/>
                </a:ext>
              </a:extLst>
            </p:cNvPr>
            <p:cNvSpPr/>
            <p:nvPr/>
          </p:nvSpPr>
          <p:spPr>
            <a:xfrm>
              <a:off x="0" y="0"/>
              <a:ext cx="1342445" cy="1371600"/>
            </a:xfrm>
            <a:prstGeom prst="halfFrame">
              <a:avLst/>
            </a:prstGeom>
            <a:solidFill>
              <a:srgbClr val="014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Half Frame 7">
              <a:extLst>
                <a:ext uri="{FF2B5EF4-FFF2-40B4-BE49-F238E27FC236}">
                  <a16:creationId xmlns:a16="http://schemas.microsoft.com/office/drawing/2014/main" id="{B696D778-8649-42EF-A4B6-5A8B25A251DC}"/>
                </a:ext>
              </a:extLst>
            </p:cNvPr>
            <p:cNvSpPr/>
            <p:nvPr/>
          </p:nvSpPr>
          <p:spPr>
            <a:xfrm rot="10800000">
              <a:off x="10849555" y="5486399"/>
              <a:ext cx="1342445" cy="1371600"/>
            </a:xfrm>
            <a:prstGeom prst="halfFrame">
              <a:avLst/>
            </a:prstGeom>
            <a:solidFill>
              <a:srgbClr val="014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9" name="Picture 8">
              <a:extLst>
                <a:ext uri="{FF2B5EF4-FFF2-40B4-BE49-F238E27FC236}">
                  <a16:creationId xmlns:a16="http://schemas.microsoft.com/office/drawing/2014/main" id="{F2C13F67-C9F9-4AC9-8F30-AEAB323B32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79586" y="5929310"/>
              <a:ext cx="457200" cy="485775"/>
            </a:xfrm>
            <a:prstGeom prst="rect">
              <a:avLst/>
            </a:prstGeom>
          </p:spPr>
        </p:pic>
      </p:grpSp>
    </p:spTree>
    <p:extLst>
      <p:ext uri="{BB962C8B-B14F-4D97-AF65-F5344CB8AC3E}">
        <p14:creationId xmlns:p14="http://schemas.microsoft.com/office/powerpoint/2010/main" val="6503819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3551</TotalTime>
  <Words>2785</Words>
  <Application>Microsoft Office PowerPoint</Application>
  <PresentationFormat>Widescreen</PresentationFormat>
  <Paragraphs>156</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Century Gothic</vt:lpstr>
      <vt:lpstr>Office Theme</vt:lpstr>
      <vt:lpstr>Libraries, copyright and the World Intellectual Property Organisation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Evgeni Hristov</dc:creator>
  <cp:lastModifiedBy>Administrator</cp:lastModifiedBy>
  <cp:revision>74</cp:revision>
  <dcterms:created xsi:type="dcterms:W3CDTF">2016-10-25T11:42:15Z</dcterms:created>
  <dcterms:modified xsi:type="dcterms:W3CDTF">2017-11-03T12:19:08Z</dcterms:modified>
</cp:coreProperties>
</file>