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301" r:id="rId6"/>
    <p:sldId id="257" r:id="rId7"/>
    <p:sldId id="286" r:id="rId8"/>
    <p:sldId id="283" r:id="rId9"/>
    <p:sldId id="303" r:id="rId10"/>
    <p:sldId id="288" r:id="rId11"/>
    <p:sldId id="297" r:id="rId12"/>
    <p:sldId id="268" r:id="rId13"/>
    <p:sldId id="291" r:id="rId14"/>
    <p:sldId id="312" r:id="rId15"/>
    <p:sldId id="311" r:id="rId16"/>
    <p:sldId id="258" r:id="rId17"/>
    <p:sldId id="293" r:id="rId18"/>
    <p:sldId id="305" r:id="rId19"/>
    <p:sldId id="295" r:id="rId20"/>
    <p:sldId id="262" r:id="rId21"/>
    <p:sldId id="314" r:id="rId22"/>
    <p:sldId id="296" r:id="rId23"/>
    <p:sldId id="317" r:id="rId24"/>
    <p:sldId id="310" r:id="rId25"/>
    <p:sldId id="270" r:id="rId26"/>
    <p:sldId id="316" r:id="rId27"/>
  </p:sldIdLst>
  <p:sldSz cx="12192000" cy="6858000"/>
  <p:notesSz cx="6858000" cy="11906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" clrIdx="0">
    <p:extLst>
      <p:ext uri="{19B8F6BF-5375-455C-9EA6-DF929625EA0E}">
        <p15:presenceInfo xmlns:p15="http://schemas.microsoft.com/office/powerpoint/2012/main" userId="S::urn:spo:anon#7b8fda45f6d119257295cbd537425b4e7aba19ecc773a9eecccd5b21a89f2eb7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C0E68-9E73-41F5-BC9E-896EB787625C}" v="414" dt="2019-03-31T16:09:47.494"/>
    <p1510:client id="{17B0C7A3-82A9-2258-8E3E-3D3C36743822}" v="116" dt="2019-03-31T10:41:06.270"/>
    <p1510:client id="{9D8A7363-D867-2E1F-75F9-7A3FFC800413}" v="5" dt="2019-03-31T15:59:48.444"/>
    <p1510:client id="{D18B647F-44EF-5B62-E131-86E538099BEE}" v="294" dt="2019-03-31T19:01:38.745"/>
    <p1510:client id="{A05ACF08-400C-9156-0023-B6A221F8D7A2}" v="14" dt="2019-03-31T15:40:55.560"/>
    <p1510:client id="{9993D663-0641-421B-9DA7-8837F1E4162D}" v="1157" dt="2019-03-31T20:31:42.761"/>
    <p1510:client id="{8A5174F7-07DC-1C1F-5E36-86B940624278}" v="271" dt="2019-03-31T20:37:42.074"/>
    <p1510:client id="{CBBF9254-D5C0-A317-968F-3ACECDAAC079}" v="595" dt="2019-03-31T19:56:11.170"/>
    <p1510:client id="{4FDB1236-40D5-4946-AD43-90FCA032E42E}" v="1" dt="2019-03-31T20:36:54.210"/>
    <p1510:client id="{6F00876E-2705-499F-B444-1E53175CFF64}" v="1189" dt="2019-03-31T21:27:42.419"/>
    <p1510:client id="{28BAD069-C51B-4678-AEBB-9E90F1AC6569}" v="8" dt="2019-03-31T19:52:07.191"/>
    <p1510:client id="{31746177-C010-57E5-3412-BEC74C44ACA7}" v="144" dt="2019-03-31T20:24:45.395"/>
    <p1510:client id="{CBB370F9-F321-FFB4-70DC-075F88AF25FD}" v="76" dt="2019-03-31T20:35:51.510"/>
    <p1510:client id="{D7BB76D0-0E75-9A80-0A6B-6B04A3EF742A}" v="19" dt="2019-04-01T07:29:47.782"/>
    <p1510:client id="{F36D514D-675C-A274-A773-E197544EB360}" v="162" dt="2019-04-01T07:52:19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34" autoAdjust="0"/>
  </p:normalViewPr>
  <p:slideViewPr>
    <p:cSldViewPr snapToGrid="0">
      <p:cViewPr varScale="1">
        <p:scale>
          <a:sx n="59" d="100"/>
          <a:sy n="59" d="100"/>
        </p:scale>
        <p:origin x="10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70F049-6259-4975-AAA5-7DAAB7DE37B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CC939-AE8B-4B56-98C2-09A0BF12C9B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C7CF2ED-8333-4D48-A9DE-83DBCA21A26F}" type="datetime1">
              <a:rPr lang="en-GB"/>
              <a:pPr lvl="0"/>
              <a:t>01/04/2019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FBEE77D-E190-49E7-AEB7-130955240A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80ACED-12AF-4DDF-9064-F90A4047198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6C2D5-E57B-4F00-8DCB-E1CC60108A5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0A422-20E4-4B80-8D04-B3B5BD9C75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9564730-C32C-4C05-A84E-F9AD005C0EA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62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9564730-C32C-4C05-A84E-F9AD005C0EA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41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045143-53AF-4CAB-82B6-8CF505956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53AE3-C761-4D22-AE3B-C1B444FBC2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0E06B-F262-462D-9050-BB36992A502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A66D21-72BD-4A14-88CF-2EAA3695567F}" type="slidenum">
              <a:t>21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219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9564730-C32C-4C05-A84E-F9AD005C0EA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6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045143-53AF-4CAB-82B6-8CF505956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53AE3-C761-4D22-AE3B-C1B444FBC2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0E06B-F262-462D-9050-BB36992A502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A66D21-72BD-4A14-88CF-2EAA3695567F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9564730-C32C-4C05-A84E-F9AD005C0EA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9564730-C32C-4C05-A84E-F9AD005C0EA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6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045143-53AF-4CAB-82B6-8CF505956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953AE3-C761-4D22-AE3B-C1B444FBC2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0E06B-F262-462D-9050-BB36992A502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A66D21-72BD-4A14-88CF-2EAA3695567F}" type="slidenum">
              <a:t>12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56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9564730-C32C-4C05-A84E-F9AD005C0EA6}" type="slidenum">
              <a:rPr lang="pt-PT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710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9564730-C32C-4C05-A84E-F9AD005C0EA6}" type="slidenum">
              <a:rPr lang="pt-PT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089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9564730-C32C-4C05-A84E-F9AD005C0EA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9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D9564730-C32C-4C05-A84E-F9AD005C0EA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8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5461C9FC-B6AF-4A7E-8E64-CA9BA7CB5753}"/>
              </a:ext>
            </a:extLst>
          </p:cNvPr>
          <p:cNvSpPr/>
          <p:nvPr/>
        </p:nvSpPr>
        <p:spPr>
          <a:xfrm>
            <a:off x="0" y="-3172"/>
            <a:ext cx="12191996" cy="5203822"/>
          </a:xfrm>
          <a:custGeom>
            <a:avLst/>
            <a:gdLst>
              <a:gd name="f0" fmla="val w"/>
              <a:gd name="f1" fmla="val h"/>
              <a:gd name="f2" fmla="val 0"/>
              <a:gd name="f3" fmla="val 5760"/>
              <a:gd name="f4" fmla="val 3278"/>
              <a:gd name="f5" fmla="val 3090"/>
              <a:gd name="f6" fmla="val 943"/>
              <a:gd name="f7" fmla="val 1123"/>
              <a:gd name="f8" fmla="val 3270"/>
              <a:gd name="f9" fmla="val 1127"/>
              <a:gd name="f10" fmla="val 3272"/>
              <a:gd name="f11" fmla="val 1133"/>
              <a:gd name="f12" fmla="val 3275"/>
              <a:gd name="f13" fmla="val 1139"/>
              <a:gd name="f14" fmla="val 1144"/>
              <a:gd name="f15" fmla="val 1150"/>
              <a:gd name="f16" fmla="val 1155"/>
              <a:gd name="f17" fmla="val 1161"/>
              <a:gd name="f18" fmla="val 1165"/>
              <a:gd name="f19" fmla="val 1345"/>
              <a:gd name="f20" fmla="*/ f0 1 5760"/>
              <a:gd name="f21" fmla="*/ f1 1 3278"/>
              <a:gd name="f22" fmla="+- f4 0 f2"/>
              <a:gd name="f23" fmla="+- f3 0 f2"/>
              <a:gd name="f24" fmla="*/ f23 1 5760"/>
              <a:gd name="f25" fmla="*/ f22 1 3278"/>
              <a:gd name="f26" fmla="*/ 0 1 f24"/>
              <a:gd name="f27" fmla="*/ f3 1 f24"/>
              <a:gd name="f28" fmla="*/ 0 1 f25"/>
              <a:gd name="f29" fmla="*/ f4 1 f25"/>
              <a:gd name="f30" fmla="*/ f26 f20 1"/>
              <a:gd name="f31" fmla="*/ f27 f20 1"/>
              <a:gd name="f32" fmla="*/ f29 f21 1"/>
              <a:gd name="f33" fmla="*/ f28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5760" h="3278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6" y="f5"/>
                </a:lnTo>
                <a:lnTo>
                  <a:pt x="f7" y="f8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4"/>
                </a:lnTo>
                <a:lnTo>
                  <a:pt x="f14" y="f4"/>
                </a:lnTo>
                <a:lnTo>
                  <a:pt x="f15" y="f4"/>
                </a:lnTo>
                <a:lnTo>
                  <a:pt x="f16" y="f12"/>
                </a:lnTo>
                <a:lnTo>
                  <a:pt x="f17" y="f10"/>
                </a:lnTo>
                <a:lnTo>
                  <a:pt x="f18" y="f8"/>
                </a:lnTo>
                <a:lnTo>
                  <a:pt x="f19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blipFill>
            <a:blip r:embed="rId2">
              <a:alphaModFix/>
            </a:blip>
            <a:tile sx="101135" sy="101135" algn="tl"/>
          </a:blipFill>
          <a:ln w="9528" cap="rnd">
            <a:solidFill>
              <a:srgbClr val="00C6BB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1E145C-A27F-42D4-B3D4-2FB13D729B7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10002" y="1449150"/>
            <a:ext cx="10572000" cy="297105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3DA0399-33D0-45D5-B29D-55F6C0C5BF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0002" y="5280842"/>
            <a:ext cx="10572000" cy="434970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54D7D3-1A6D-4DA9-8380-D191927E987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F81E5C-1CF9-4B3F-B561-D8B2BA828E17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898C55-F5F9-4870-8FE2-88276CADEB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56ED5F-3672-4099-82A7-CEAA595CA4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E3302F-6EDB-4BA7-8486-664CA00D67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113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3F3E-2470-45D1-B9B2-A0B46CA003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0002" y="4800600"/>
            <a:ext cx="10561420" cy="566735"/>
          </a:xfrm>
        </p:spPr>
        <p:txBody>
          <a:bodyPr>
            <a:normAutofit/>
          </a:bodyPr>
          <a:lstStyle>
            <a:lvl1pPr>
              <a:defRPr sz="2400" b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501946A4-2319-469B-9D94-E248750A50B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4800600"/>
          </a:xfrm>
          <a:ln w="9528" cap="rnd">
            <a:solidFill>
              <a:srgbClr val="636363"/>
            </a:solidFill>
            <a:prstDash val="solid"/>
          </a:ln>
        </p:spPr>
        <p:txBody>
          <a:bodyPr anchor="t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F2659-3E61-4D42-8985-467DD1CD40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0002" y="5367335"/>
            <a:ext cx="10561420" cy="493711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4C0D2-E4FA-4881-847B-477C3247E4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1E55F7-915E-4C89-A00C-5B280FE933D5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6C17C-433D-415C-9EB5-E2C1B4EA49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1EA34-6CD9-4966-8289-72B950B021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9F6DFA-F68A-4812-A126-8C28B28E00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8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44C71003-56F3-4BF2-8844-C500F1C1E277}"/>
              </a:ext>
            </a:extLst>
          </p:cNvPr>
          <p:cNvSpPr/>
          <p:nvPr/>
        </p:nvSpPr>
        <p:spPr>
          <a:xfrm>
            <a:off x="631694" y="1081451"/>
            <a:ext cx="6332412" cy="3239188"/>
          </a:xfrm>
          <a:custGeom>
            <a:avLst/>
            <a:gdLst>
              <a:gd name="f0" fmla="val w"/>
              <a:gd name="f1" fmla="val h"/>
              <a:gd name="f2" fmla="val 0"/>
              <a:gd name="f3" fmla="val 3384"/>
              <a:gd name="f4" fmla="val 2308"/>
              <a:gd name="f5" fmla="val 3340"/>
              <a:gd name="f6" fmla="val 44"/>
              <a:gd name="f7" fmla="val 34"/>
              <a:gd name="f8" fmla="val 26"/>
              <a:gd name="f9" fmla="val 4"/>
              <a:gd name="f10" fmla="val 20"/>
              <a:gd name="f11" fmla="val 8"/>
              <a:gd name="f12" fmla="val 12"/>
              <a:gd name="f13" fmla="val 2076"/>
              <a:gd name="f14" fmla="val 2086"/>
              <a:gd name="f15" fmla="val 2094"/>
              <a:gd name="f16" fmla="val 2100"/>
              <a:gd name="f17" fmla="val 2108"/>
              <a:gd name="f18" fmla="val 2112"/>
              <a:gd name="f19" fmla="val 2116"/>
              <a:gd name="f20" fmla="val 2120"/>
              <a:gd name="f21" fmla="val 474"/>
              <a:gd name="f22" fmla="val 650"/>
              <a:gd name="f23" fmla="val 2296"/>
              <a:gd name="f24" fmla="val 656"/>
              <a:gd name="f25" fmla="val 2300"/>
              <a:gd name="f26" fmla="val 664"/>
              <a:gd name="f27" fmla="val 2304"/>
              <a:gd name="f28" fmla="val 672"/>
              <a:gd name="f29" fmla="val 680"/>
              <a:gd name="f30" fmla="val 688"/>
              <a:gd name="f31" fmla="val 696"/>
              <a:gd name="f32" fmla="val 704"/>
              <a:gd name="f33" fmla="val 710"/>
              <a:gd name="f34" fmla="val 886"/>
              <a:gd name="f35" fmla="val 3350"/>
              <a:gd name="f36" fmla="val 3358"/>
              <a:gd name="f37" fmla="val 3364"/>
              <a:gd name="f38" fmla="val 3372"/>
              <a:gd name="f39" fmla="val 3376"/>
              <a:gd name="f40" fmla="val 3380"/>
              <a:gd name="f41" fmla="*/ f0 1 3384"/>
              <a:gd name="f42" fmla="*/ f1 1 2308"/>
              <a:gd name="f43" fmla="+- f4 0 f2"/>
              <a:gd name="f44" fmla="+- f3 0 f2"/>
              <a:gd name="f45" fmla="*/ f44 1 3384"/>
              <a:gd name="f46" fmla="*/ f43 1 2308"/>
              <a:gd name="f47" fmla="*/ 0 1 f45"/>
              <a:gd name="f48" fmla="*/ f3 1 f45"/>
              <a:gd name="f49" fmla="*/ 0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3384" h="2308">
                <a:moveTo>
                  <a:pt x="f5" y="f2"/>
                </a:moveTo>
                <a:lnTo>
                  <a:pt x="f6" y="f2"/>
                </a:lnTo>
                <a:lnTo>
                  <a:pt x="f6" y="f2"/>
                </a:lnTo>
                <a:lnTo>
                  <a:pt x="f7" y="f2"/>
                </a:lnTo>
                <a:lnTo>
                  <a:pt x="f8" y="f9"/>
                </a:lnTo>
                <a:lnTo>
                  <a:pt x="f10" y="f11"/>
                </a:lnTo>
                <a:lnTo>
                  <a:pt x="f12" y="f12"/>
                </a:lnTo>
                <a:lnTo>
                  <a:pt x="f11" y="f10"/>
                </a:lnTo>
                <a:lnTo>
                  <a:pt x="f9" y="f8"/>
                </a:lnTo>
                <a:lnTo>
                  <a:pt x="f2" y="f7"/>
                </a:lnTo>
                <a:lnTo>
                  <a:pt x="f2" y="f6"/>
                </a:lnTo>
                <a:lnTo>
                  <a:pt x="f2" y="f13"/>
                </a:lnTo>
                <a:lnTo>
                  <a:pt x="f2" y="f13"/>
                </a:lnTo>
                <a:lnTo>
                  <a:pt x="f2" y="f14"/>
                </a:lnTo>
                <a:lnTo>
                  <a:pt x="f9" y="f15"/>
                </a:lnTo>
                <a:lnTo>
                  <a:pt x="f11" y="f16"/>
                </a:lnTo>
                <a:lnTo>
                  <a:pt x="f12" y="f17"/>
                </a:lnTo>
                <a:lnTo>
                  <a:pt x="f10" y="f18"/>
                </a:lnTo>
                <a:lnTo>
                  <a:pt x="f8" y="f19"/>
                </a:lnTo>
                <a:lnTo>
                  <a:pt x="f7" y="f20"/>
                </a:lnTo>
                <a:lnTo>
                  <a:pt x="f6" y="f20"/>
                </a:lnTo>
                <a:lnTo>
                  <a:pt x="f21" y="f20"/>
                </a:lnTo>
                <a:lnTo>
                  <a:pt x="f22" y="f23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4"/>
                </a:lnTo>
                <a:lnTo>
                  <a:pt x="f29" y="f4"/>
                </a:lnTo>
                <a:lnTo>
                  <a:pt x="f30" y="f4"/>
                </a:lnTo>
                <a:lnTo>
                  <a:pt x="f31" y="f27"/>
                </a:lnTo>
                <a:lnTo>
                  <a:pt x="f32" y="f25"/>
                </a:lnTo>
                <a:lnTo>
                  <a:pt x="f33" y="f23"/>
                </a:lnTo>
                <a:lnTo>
                  <a:pt x="f34" y="f20"/>
                </a:lnTo>
                <a:lnTo>
                  <a:pt x="f5" y="f20"/>
                </a:lnTo>
                <a:lnTo>
                  <a:pt x="f5" y="f20"/>
                </a:lnTo>
                <a:lnTo>
                  <a:pt x="f35" y="f20"/>
                </a:lnTo>
                <a:lnTo>
                  <a:pt x="f36" y="f19"/>
                </a:lnTo>
                <a:lnTo>
                  <a:pt x="f37" y="f18"/>
                </a:lnTo>
                <a:lnTo>
                  <a:pt x="f38" y="f17"/>
                </a:lnTo>
                <a:lnTo>
                  <a:pt x="f39" y="f16"/>
                </a:lnTo>
                <a:lnTo>
                  <a:pt x="f40" y="f15"/>
                </a:lnTo>
                <a:lnTo>
                  <a:pt x="f3" y="f14"/>
                </a:lnTo>
                <a:lnTo>
                  <a:pt x="f3" y="f13"/>
                </a:lnTo>
                <a:lnTo>
                  <a:pt x="f3" y="f6"/>
                </a:lnTo>
                <a:lnTo>
                  <a:pt x="f3" y="f6"/>
                </a:lnTo>
                <a:lnTo>
                  <a:pt x="f3" y="f7"/>
                </a:lnTo>
                <a:lnTo>
                  <a:pt x="f40" y="f8"/>
                </a:lnTo>
                <a:lnTo>
                  <a:pt x="f39" y="f10"/>
                </a:lnTo>
                <a:lnTo>
                  <a:pt x="f38" y="f12"/>
                </a:lnTo>
                <a:lnTo>
                  <a:pt x="f37" y="f11"/>
                </a:lnTo>
                <a:lnTo>
                  <a:pt x="f36" y="f9"/>
                </a:lnTo>
                <a:lnTo>
                  <a:pt x="f35" y="f2"/>
                </a:lnTo>
                <a:lnTo>
                  <a:pt x="f5" y="f2"/>
                </a:lnTo>
                <a:lnTo>
                  <a:pt x="f5" y="f2"/>
                </a:lnTo>
                <a:close/>
              </a:path>
            </a:pathLst>
          </a:custGeom>
          <a:blipFill>
            <a:blip r:embed="rId2">
              <a:alphaModFix/>
            </a:blip>
            <a:tile sx="101135" sy="101135" algn="tl"/>
          </a:blipFill>
          <a:ln w="9528" cap="rnd">
            <a:solidFill>
              <a:srgbClr val="00C6BB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E028DC-C4B7-4C63-BC00-890EE7851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0986" y="1238499"/>
            <a:ext cx="5893838" cy="2645907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F49C1C5-E566-4CA3-BD62-2FDD87F345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3190" y="4443682"/>
            <a:ext cx="5891634" cy="713241"/>
          </a:xfrm>
        </p:spPr>
        <p:txBody>
          <a:bodyPr anchor="t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18A96E4-142D-455E-AE52-43854870307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74642" y="1081451"/>
            <a:ext cx="3810003" cy="4075462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EB038FB-0304-4D37-AF3C-90FEEAD2D4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F7E9C8-FADA-4A1E-9323-CC752D095DC2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4733011-F2D3-495D-882F-B42B54E01A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DA40CD-5130-4B94-A7ED-7885B56E11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25395B-5CAF-461F-BDEB-8F90D27705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5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3E1BD141-C845-42BA-9AEF-17175BD2EEE4}"/>
              </a:ext>
            </a:extLst>
          </p:cNvPr>
          <p:cNvSpPr/>
          <p:nvPr/>
        </p:nvSpPr>
        <p:spPr>
          <a:xfrm>
            <a:off x="1140887" y="2286585"/>
            <a:ext cx="4895112" cy="2503974"/>
          </a:xfrm>
          <a:custGeom>
            <a:avLst/>
            <a:gdLst>
              <a:gd name="f0" fmla="val w"/>
              <a:gd name="f1" fmla="val h"/>
              <a:gd name="f2" fmla="val 0"/>
              <a:gd name="f3" fmla="val 3384"/>
              <a:gd name="f4" fmla="val 2308"/>
              <a:gd name="f5" fmla="val 3340"/>
              <a:gd name="f6" fmla="val 44"/>
              <a:gd name="f7" fmla="val 34"/>
              <a:gd name="f8" fmla="val 26"/>
              <a:gd name="f9" fmla="val 4"/>
              <a:gd name="f10" fmla="val 20"/>
              <a:gd name="f11" fmla="val 8"/>
              <a:gd name="f12" fmla="val 12"/>
              <a:gd name="f13" fmla="val 2076"/>
              <a:gd name="f14" fmla="val 2086"/>
              <a:gd name="f15" fmla="val 2094"/>
              <a:gd name="f16" fmla="val 2100"/>
              <a:gd name="f17" fmla="val 2108"/>
              <a:gd name="f18" fmla="val 2112"/>
              <a:gd name="f19" fmla="val 2116"/>
              <a:gd name="f20" fmla="val 2120"/>
              <a:gd name="f21" fmla="val 474"/>
              <a:gd name="f22" fmla="val 650"/>
              <a:gd name="f23" fmla="val 2296"/>
              <a:gd name="f24" fmla="val 656"/>
              <a:gd name="f25" fmla="val 2300"/>
              <a:gd name="f26" fmla="val 664"/>
              <a:gd name="f27" fmla="val 2304"/>
              <a:gd name="f28" fmla="val 672"/>
              <a:gd name="f29" fmla="val 680"/>
              <a:gd name="f30" fmla="val 688"/>
              <a:gd name="f31" fmla="val 696"/>
              <a:gd name="f32" fmla="val 704"/>
              <a:gd name="f33" fmla="val 710"/>
              <a:gd name="f34" fmla="val 886"/>
              <a:gd name="f35" fmla="val 3350"/>
              <a:gd name="f36" fmla="val 3358"/>
              <a:gd name="f37" fmla="val 3364"/>
              <a:gd name="f38" fmla="val 3372"/>
              <a:gd name="f39" fmla="val 3376"/>
              <a:gd name="f40" fmla="val 3380"/>
              <a:gd name="f41" fmla="*/ f0 1 3384"/>
              <a:gd name="f42" fmla="*/ f1 1 2308"/>
              <a:gd name="f43" fmla="+- f4 0 f2"/>
              <a:gd name="f44" fmla="+- f3 0 f2"/>
              <a:gd name="f45" fmla="*/ f44 1 3384"/>
              <a:gd name="f46" fmla="*/ f43 1 2308"/>
              <a:gd name="f47" fmla="*/ 0 1 f45"/>
              <a:gd name="f48" fmla="*/ f3 1 f45"/>
              <a:gd name="f49" fmla="*/ 0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3384" h="2308">
                <a:moveTo>
                  <a:pt x="f5" y="f2"/>
                </a:moveTo>
                <a:lnTo>
                  <a:pt x="f6" y="f2"/>
                </a:lnTo>
                <a:lnTo>
                  <a:pt x="f6" y="f2"/>
                </a:lnTo>
                <a:lnTo>
                  <a:pt x="f7" y="f2"/>
                </a:lnTo>
                <a:lnTo>
                  <a:pt x="f8" y="f9"/>
                </a:lnTo>
                <a:lnTo>
                  <a:pt x="f10" y="f11"/>
                </a:lnTo>
                <a:lnTo>
                  <a:pt x="f12" y="f12"/>
                </a:lnTo>
                <a:lnTo>
                  <a:pt x="f11" y="f10"/>
                </a:lnTo>
                <a:lnTo>
                  <a:pt x="f9" y="f8"/>
                </a:lnTo>
                <a:lnTo>
                  <a:pt x="f2" y="f7"/>
                </a:lnTo>
                <a:lnTo>
                  <a:pt x="f2" y="f6"/>
                </a:lnTo>
                <a:lnTo>
                  <a:pt x="f2" y="f13"/>
                </a:lnTo>
                <a:lnTo>
                  <a:pt x="f2" y="f13"/>
                </a:lnTo>
                <a:lnTo>
                  <a:pt x="f2" y="f14"/>
                </a:lnTo>
                <a:lnTo>
                  <a:pt x="f9" y="f15"/>
                </a:lnTo>
                <a:lnTo>
                  <a:pt x="f11" y="f16"/>
                </a:lnTo>
                <a:lnTo>
                  <a:pt x="f12" y="f17"/>
                </a:lnTo>
                <a:lnTo>
                  <a:pt x="f10" y="f18"/>
                </a:lnTo>
                <a:lnTo>
                  <a:pt x="f8" y="f19"/>
                </a:lnTo>
                <a:lnTo>
                  <a:pt x="f7" y="f20"/>
                </a:lnTo>
                <a:lnTo>
                  <a:pt x="f6" y="f20"/>
                </a:lnTo>
                <a:lnTo>
                  <a:pt x="f21" y="f20"/>
                </a:lnTo>
                <a:lnTo>
                  <a:pt x="f22" y="f23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4"/>
                </a:lnTo>
                <a:lnTo>
                  <a:pt x="f29" y="f4"/>
                </a:lnTo>
                <a:lnTo>
                  <a:pt x="f30" y="f4"/>
                </a:lnTo>
                <a:lnTo>
                  <a:pt x="f31" y="f27"/>
                </a:lnTo>
                <a:lnTo>
                  <a:pt x="f32" y="f25"/>
                </a:lnTo>
                <a:lnTo>
                  <a:pt x="f33" y="f23"/>
                </a:lnTo>
                <a:lnTo>
                  <a:pt x="f34" y="f20"/>
                </a:lnTo>
                <a:lnTo>
                  <a:pt x="f5" y="f20"/>
                </a:lnTo>
                <a:lnTo>
                  <a:pt x="f5" y="f20"/>
                </a:lnTo>
                <a:lnTo>
                  <a:pt x="f35" y="f20"/>
                </a:lnTo>
                <a:lnTo>
                  <a:pt x="f36" y="f19"/>
                </a:lnTo>
                <a:lnTo>
                  <a:pt x="f37" y="f18"/>
                </a:lnTo>
                <a:lnTo>
                  <a:pt x="f38" y="f17"/>
                </a:lnTo>
                <a:lnTo>
                  <a:pt x="f39" y="f16"/>
                </a:lnTo>
                <a:lnTo>
                  <a:pt x="f40" y="f15"/>
                </a:lnTo>
                <a:lnTo>
                  <a:pt x="f3" y="f14"/>
                </a:lnTo>
                <a:lnTo>
                  <a:pt x="f3" y="f13"/>
                </a:lnTo>
                <a:lnTo>
                  <a:pt x="f3" y="f6"/>
                </a:lnTo>
                <a:lnTo>
                  <a:pt x="f3" y="f6"/>
                </a:lnTo>
                <a:lnTo>
                  <a:pt x="f3" y="f7"/>
                </a:lnTo>
                <a:lnTo>
                  <a:pt x="f40" y="f8"/>
                </a:lnTo>
                <a:lnTo>
                  <a:pt x="f39" y="f10"/>
                </a:lnTo>
                <a:lnTo>
                  <a:pt x="f38" y="f12"/>
                </a:lnTo>
                <a:lnTo>
                  <a:pt x="f37" y="f11"/>
                </a:lnTo>
                <a:lnTo>
                  <a:pt x="f36" y="f9"/>
                </a:lnTo>
                <a:lnTo>
                  <a:pt x="f35" y="f2"/>
                </a:lnTo>
                <a:lnTo>
                  <a:pt x="f5" y="f2"/>
                </a:lnTo>
                <a:lnTo>
                  <a:pt x="f5" y="f2"/>
                </a:lnTo>
                <a:close/>
              </a:path>
            </a:pathLst>
          </a:custGeom>
          <a:blipFill>
            <a:blip r:embed="rId2">
              <a:alphaModFix/>
            </a:blip>
            <a:tile sx="101135" sy="101135" algn="tl"/>
          </a:blipFill>
          <a:ln w="9528" cap="rnd">
            <a:solidFill>
              <a:srgbClr val="00C6BB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3A5D50-D037-419C-BCC2-CE6D9AD82C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7088" y="2435952"/>
            <a:ext cx="4382518" cy="200778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C3E1F3F-1371-4D2E-BA28-75DFDE547E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55996" y="2286000"/>
            <a:ext cx="4880299" cy="229552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389D308-650C-4EA5-9518-6951C7941B8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72066F-EBA2-4221-BF23-655ED6587188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1ABC888-2894-4490-BD71-C4F1AFF6EA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CE8AC1-266F-4C6F-8CE0-C3B59CB209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36303F-5F80-40B2-9526-F881731DE8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25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AFB00647-34D4-486A-982B-83E5BE5624FA}"/>
              </a:ext>
            </a:extLst>
          </p:cNvPr>
          <p:cNvSpPr/>
          <p:nvPr/>
        </p:nvSpPr>
        <p:spPr>
          <a:xfrm>
            <a:off x="0" y="0"/>
            <a:ext cx="12191996" cy="2185992"/>
          </a:xfrm>
          <a:custGeom>
            <a:avLst/>
            <a:gdLst>
              <a:gd name="f0" fmla="val w"/>
              <a:gd name="f1" fmla="val h"/>
              <a:gd name="f2" fmla="val 0"/>
              <a:gd name="f3" fmla="val 5760"/>
              <a:gd name="f4" fmla="val 1377"/>
              <a:gd name="f5" fmla="val 1189"/>
              <a:gd name="f6" fmla="val 943"/>
              <a:gd name="f7" fmla="val 1123"/>
              <a:gd name="f8" fmla="val 1369"/>
              <a:gd name="f9" fmla="val 1127"/>
              <a:gd name="f10" fmla="val 1371"/>
              <a:gd name="f11" fmla="val 1133"/>
              <a:gd name="f12" fmla="val 1374"/>
              <a:gd name="f13" fmla="val 1139"/>
              <a:gd name="f14" fmla="val 1144"/>
              <a:gd name="f15" fmla="val 1150"/>
              <a:gd name="f16" fmla="val 1155"/>
              <a:gd name="f17" fmla="val 1161"/>
              <a:gd name="f18" fmla="val 1165"/>
              <a:gd name="f19" fmla="val 1345"/>
              <a:gd name="f20" fmla="*/ f0 1 5760"/>
              <a:gd name="f21" fmla="*/ f1 1 1377"/>
              <a:gd name="f22" fmla="+- f4 0 f2"/>
              <a:gd name="f23" fmla="+- f3 0 f2"/>
              <a:gd name="f24" fmla="*/ f23 1 5760"/>
              <a:gd name="f25" fmla="*/ f22 1 1377"/>
              <a:gd name="f26" fmla="*/ 0 1 f24"/>
              <a:gd name="f27" fmla="*/ f3 1 f24"/>
              <a:gd name="f28" fmla="*/ 0 1 f25"/>
              <a:gd name="f29" fmla="*/ f4 1 f25"/>
              <a:gd name="f30" fmla="*/ f26 f20 1"/>
              <a:gd name="f31" fmla="*/ f27 f20 1"/>
              <a:gd name="f32" fmla="*/ f29 f21 1"/>
              <a:gd name="f33" fmla="*/ f28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5760" h="1377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6" y="f5"/>
                </a:lnTo>
                <a:lnTo>
                  <a:pt x="f7" y="f8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4"/>
                </a:lnTo>
                <a:lnTo>
                  <a:pt x="f14" y="f4"/>
                </a:lnTo>
                <a:lnTo>
                  <a:pt x="f15" y="f4"/>
                </a:lnTo>
                <a:lnTo>
                  <a:pt x="f16" y="f12"/>
                </a:lnTo>
                <a:lnTo>
                  <a:pt x="f17" y="f10"/>
                </a:lnTo>
                <a:lnTo>
                  <a:pt x="f18" y="f8"/>
                </a:lnTo>
                <a:lnTo>
                  <a:pt x="f19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blipFill>
            <a:blip r:embed="rId2">
              <a:alphaModFix/>
            </a:blip>
            <a:tile sx="101135" sy="101135" algn="tl"/>
          </a:blipFill>
          <a:ln w="9528" cap="rnd">
            <a:solidFill>
              <a:srgbClr val="00C6BB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86A848-C0C3-4665-B7B1-2830FF86F4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53F0B377-45C3-4A96-AA6D-9A27F134BBA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F05514-48F3-4E44-83AD-8E63E6C391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1B3BC9-0616-4D4F-BABD-408E133DF1D4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DFB21A-F0BA-4302-BBA6-178CCBF42F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2C964A-A437-4E50-B9AB-8ECB7A61B0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1AF2C9-F944-490B-A8EC-D7AA91EB08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59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053B1467-E8E0-4CB8-9B5C-06DA0E97260B}"/>
              </a:ext>
            </a:extLst>
          </p:cNvPr>
          <p:cNvSpPr/>
          <p:nvPr/>
        </p:nvSpPr>
        <p:spPr>
          <a:xfrm>
            <a:off x="7669648" y="446090"/>
            <a:ext cx="4522348" cy="5414957"/>
          </a:xfrm>
          <a:custGeom>
            <a:avLst/>
            <a:gdLst>
              <a:gd name="f0" fmla="val w"/>
              <a:gd name="f1" fmla="val h"/>
              <a:gd name="f2" fmla="val 0"/>
              <a:gd name="f3" fmla="val 2879"/>
              <a:gd name="f4" fmla="val 4320"/>
              <a:gd name="f5" fmla="val 183"/>
              <a:gd name="f6" fmla="val 1197"/>
              <a:gd name="f7" fmla="val 8"/>
              <a:gd name="f8" fmla="val 1372"/>
              <a:gd name="f9" fmla="val 6"/>
              <a:gd name="f10" fmla="val 1376"/>
              <a:gd name="f11" fmla="val 3"/>
              <a:gd name="f12" fmla="val 1382"/>
              <a:gd name="f13" fmla="val 1387"/>
              <a:gd name="f14" fmla="val 1393"/>
              <a:gd name="f15" fmla="val 1399"/>
              <a:gd name="f16" fmla="val 1404"/>
              <a:gd name="f17" fmla="val 1410"/>
              <a:gd name="f18" fmla="val 1414"/>
              <a:gd name="f19" fmla="val 1589"/>
              <a:gd name="f20" fmla="*/ f0 1 2879"/>
              <a:gd name="f21" fmla="*/ f1 1 4320"/>
              <a:gd name="f22" fmla="+- f4 0 f2"/>
              <a:gd name="f23" fmla="+- f3 0 f2"/>
              <a:gd name="f24" fmla="*/ f23 1 2879"/>
              <a:gd name="f25" fmla="*/ f22 1 4320"/>
              <a:gd name="f26" fmla="*/ 0 1 f24"/>
              <a:gd name="f27" fmla="*/ f3 1 f24"/>
              <a:gd name="f28" fmla="*/ 0 1 f25"/>
              <a:gd name="f29" fmla="*/ f4 1 f25"/>
              <a:gd name="f30" fmla="*/ f26 f20 1"/>
              <a:gd name="f31" fmla="*/ f27 f20 1"/>
              <a:gd name="f32" fmla="*/ f29 f21 1"/>
              <a:gd name="f33" fmla="*/ f28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2879" h="4320">
                <a:moveTo>
                  <a:pt x="f5" y="f2"/>
                </a:moveTo>
                <a:lnTo>
                  <a:pt x="f5" y="f6"/>
                </a:lnTo>
                <a:lnTo>
                  <a:pt x="f7" y="f8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2" y="f15"/>
                </a:lnTo>
                <a:lnTo>
                  <a:pt x="f11" y="f16"/>
                </a:lnTo>
                <a:lnTo>
                  <a:pt x="f9" y="f17"/>
                </a:lnTo>
                <a:lnTo>
                  <a:pt x="f7" y="f18"/>
                </a:lnTo>
                <a:lnTo>
                  <a:pt x="f5" y="f19"/>
                </a:lnTo>
                <a:lnTo>
                  <a:pt x="f5" y="f4"/>
                </a:lnTo>
                <a:lnTo>
                  <a:pt x="f3" y="f4"/>
                </a:lnTo>
                <a:lnTo>
                  <a:pt x="f3" y="f2"/>
                </a:lnTo>
                <a:lnTo>
                  <a:pt x="f5" y="f2"/>
                </a:lnTo>
                <a:close/>
              </a:path>
            </a:pathLst>
          </a:custGeom>
          <a:blipFill>
            <a:blip r:embed="rId2">
              <a:alphaModFix/>
            </a:blip>
            <a:tile sx="101135" sy="101135" algn="tl"/>
          </a:blipFill>
          <a:ln w="9528" cap="rnd">
            <a:solidFill>
              <a:srgbClr val="00C6BB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Vertical Title 1">
            <a:extLst>
              <a:ext uri="{FF2B5EF4-FFF2-40B4-BE49-F238E27FC236}">
                <a16:creationId xmlns:a16="http://schemas.microsoft.com/office/drawing/2014/main" id="{5950FBD8-BEAA-4324-A856-8BA8BC45897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183541" y="586166"/>
            <a:ext cx="2494794" cy="513479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E3D1B7AE-5D65-4911-B3D3-4D15A6BB601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10002" y="446090"/>
            <a:ext cx="6611541" cy="5414957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DA1C2B-EDCA-4A75-A2D2-37E7ABC31D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2DEB77-2DE0-460F-8736-53A158E65884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BA858E-36FD-4306-8A2C-5B5DF57905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813405-4733-4CA9-A981-EB924674E7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98027E-3A72-4A3B-B55C-E7C0FEFBD2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5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D6E82FE0-EACA-40B5-AA1F-78EF339C16FC}"/>
              </a:ext>
            </a:extLst>
          </p:cNvPr>
          <p:cNvSpPr/>
          <p:nvPr/>
        </p:nvSpPr>
        <p:spPr>
          <a:xfrm>
            <a:off x="0" y="0"/>
            <a:ext cx="12191996" cy="2185992"/>
          </a:xfrm>
          <a:custGeom>
            <a:avLst/>
            <a:gdLst>
              <a:gd name="f0" fmla="val w"/>
              <a:gd name="f1" fmla="val h"/>
              <a:gd name="f2" fmla="val 0"/>
              <a:gd name="f3" fmla="val 5760"/>
              <a:gd name="f4" fmla="val 1377"/>
              <a:gd name="f5" fmla="val 1189"/>
              <a:gd name="f6" fmla="val 943"/>
              <a:gd name="f7" fmla="val 1123"/>
              <a:gd name="f8" fmla="val 1369"/>
              <a:gd name="f9" fmla="val 1127"/>
              <a:gd name="f10" fmla="val 1371"/>
              <a:gd name="f11" fmla="val 1133"/>
              <a:gd name="f12" fmla="val 1374"/>
              <a:gd name="f13" fmla="val 1139"/>
              <a:gd name="f14" fmla="val 1144"/>
              <a:gd name="f15" fmla="val 1150"/>
              <a:gd name="f16" fmla="val 1155"/>
              <a:gd name="f17" fmla="val 1161"/>
              <a:gd name="f18" fmla="val 1165"/>
              <a:gd name="f19" fmla="val 1345"/>
              <a:gd name="f20" fmla="*/ f0 1 5760"/>
              <a:gd name="f21" fmla="*/ f1 1 1377"/>
              <a:gd name="f22" fmla="+- f4 0 f2"/>
              <a:gd name="f23" fmla="+- f3 0 f2"/>
              <a:gd name="f24" fmla="*/ f23 1 5760"/>
              <a:gd name="f25" fmla="*/ f22 1 1377"/>
              <a:gd name="f26" fmla="*/ 0 1 f24"/>
              <a:gd name="f27" fmla="*/ f3 1 f24"/>
              <a:gd name="f28" fmla="*/ 0 1 f25"/>
              <a:gd name="f29" fmla="*/ f4 1 f25"/>
              <a:gd name="f30" fmla="*/ f26 f20 1"/>
              <a:gd name="f31" fmla="*/ f27 f20 1"/>
              <a:gd name="f32" fmla="*/ f29 f21 1"/>
              <a:gd name="f33" fmla="*/ f28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5760" h="1377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6" y="f5"/>
                </a:lnTo>
                <a:lnTo>
                  <a:pt x="f7" y="f8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4"/>
                </a:lnTo>
                <a:lnTo>
                  <a:pt x="f14" y="f4"/>
                </a:lnTo>
                <a:lnTo>
                  <a:pt x="f15" y="f4"/>
                </a:lnTo>
                <a:lnTo>
                  <a:pt x="f16" y="f12"/>
                </a:lnTo>
                <a:lnTo>
                  <a:pt x="f17" y="f10"/>
                </a:lnTo>
                <a:lnTo>
                  <a:pt x="f18" y="f8"/>
                </a:lnTo>
                <a:lnTo>
                  <a:pt x="f19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blipFill>
            <a:blip r:embed="rId2">
              <a:alphaModFix/>
            </a:blip>
            <a:tile sx="101135" sy="101135" algn="tl"/>
          </a:blipFill>
          <a:ln w="9528" cap="rnd">
            <a:solidFill>
              <a:srgbClr val="00C6BB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8547D9-DFF7-48A4-889D-B7AE9CE4B9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4BF987-51EC-4087-98B4-4EEE224FFB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8708" y="2222284"/>
            <a:ext cx="10554571" cy="36365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E2643-215A-4181-98C3-8BBEE8829B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35AA28-2F82-4B7E-A459-98BC9801118A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827BB3-AE91-4F3F-8F9D-A6EED37B7C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3A6805-4025-4FC6-B812-5AECF80C1AD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31D92A-60A6-4782-BDCF-ED03FDF026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431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82F51BCD-2E4B-4637-BC0B-BF2D83671471}"/>
              </a:ext>
            </a:extLst>
          </p:cNvPr>
          <p:cNvSpPr/>
          <p:nvPr/>
        </p:nvSpPr>
        <p:spPr>
          <a:xfrm>
            <a:off x="0" y="0"/>
            <a:ext cx="12191996" cy="5203822"/>
          </a:xfrm>
          <a:custGeom>
            <a:avLst/>
            <a:gdLst>
              <a:gd name="f0" fmla="val w"/>
              <a:gd name="f1" fmla="val h"/>
              <a:gd name="f2" fmla="val 0"/>
              <a:gd name="f3" fmla="val 5760"/>
              <a:gd name="f4" fmla="val 3278"/>
              <a:gd name="f5" fmla="val 3090"/>
              <a:gd name="f6" fmla="val 4817"/>
              <a:gd name="f7" fmla="val 4637"/>
              <a:gd name="f8" fmla="val 3270"/>
              <a:gd name="f9" fmla="val 4633"/>
              <a:gd name="f10" fmla="val 3272"/>
              <a:gd name="f11" fmla="val 4627"/>
              <a:gd name="f12" fmla="val 3275"/>
              <a:gd name="f13" fmla="val 4621"/>
              <a:gd name="f14" fmla="val 4616"/>
              <a:gd name="f15" fmla="val 4610"/>
              <a:gd name="f16" fmla="val 4605"/>
              <a:gd name="f17" fmla="val 4599"/>
              <a:gd name="f18" fmla="val 4595"/>
              <a:gd name="f19" fmla="val 4415"/>
              <a:gd name="f20" fmla="*/ f0 1 5760"/>
              <a:gd name="f21" fmla="*/ f1 1 3278"/>
              <a:gd name="f22" fmla="+- f4 0 f2"/>
              <a:gd name="f23" fmla="+- f3 0 f2"/>
              <a:gd name="f24" fmla="*/ f23 1 5760"/>
              <a:gd name="f25" fmla="*/ f22 1 3278"/>
              <a:gd name="f26" fmla="*/ 0 1 f24"/>
              <a:gd name="f27" fmla="*/ f3 1 f24"/>
              <a:gd name="f28" fmla="*/ 0 1 f25"/>
              <a:gd name="f29" fmla="*/ f4 1 f25"/>
              <a:gd name="f30" fmla="*/ f26 f20 1"/>
              <a:gd name="f31" fmla="*/ f27 f20 1"/>
              <a:gd name="f32" fmla="*/ f29 f21 1"/>
              <a:gd name="f33" fmla="*/ f28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5760" h="3278">
                <a:moveTo>
                  <a:pt x="f2" y="f2"/>
                </a:moveTo>
                <a:lnTo>
                  <a:pt x="f3" y="f2"/>
                </a:lnTo>
                <a:lnTo>
                  <a:pt x="f3" y="f5"/>
                </a:lnTo>
                <a:lnTo>
                  <a:pt x="f6" y="f5"/>
                </a:lnTo>
                <a:lnTo>
                  <a:pt x="f7" y="f8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4"/>
                </a:lnTo>
                <a:lnTo>
                  <a:pt x="f14" y="f4"/>
                </a:lnTo>
                <a:lnTo>
                  <a:pt x="f15" y="f4"/>
                </a:lnTo>
                <a:lnTo>
                  <a:pt x="f16" y="f12"/>
                </a:lnTo>
                <a:lnTo>
                  <a:pt x="f17" y="f10"/>
                </a:lnTo>
                <a:lnTo>
                  <a:pt x="f18" y="f8"/>
                </a:lnTo>
                <a:lnTo>
                  <a:pt x="f19" y="f5"/>
                </a:lnTo>
                <a:lnTo>
                  <a:pt x="f2" y="f5"/>
                </a:lnTo>
                <a:lnTo>
                  <a:pt x="f2" y="f2"/>
                </a:lnTo>
                <a:lnTo>
                  <a:pt x="f2" y="f2"/>
                </a:lnTo>
                <a:close/>
              </a:path>
            </a:pathLst>
          </a:custGeom>
          <a:blipFill>
            <a:blip r:embed="rId2">
              <a:alphaModFix/>
            </a:blip>
            <a:tile sx="101135" sy="101135" algn="tl"/>
          </a:blipFill>
          <a:ln w="9528" cap="rnd">
            <a:solidFill>
              <a:srgbClr val="00C6BB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FD6AAA-9DB8-40E4-B6B8-3BD52E7A0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0002" y="2951399"/>
            <a:ext cx="10561420" cy="14688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1FBB253-6477-476B-8A90-1290009798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0002" y="5281199"/>
            <a:ext cx="10561420" cy="433955"/>
          </a:xfrm>
        </p:spPr>
        <p:txBody>
          <a:bodyPr anchor="t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F0CA97-5D90-4366-B9A3-F81DB6600A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0C6476-6F07-4E88-BB0A-EC0FD7C0601F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A6146-AB73-4A98-8E9F-5B7E95FBA4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712F1D-DF98-4BF6-96F3-4B43BFA809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99FA5B-E3B8-4DC1-8448-2D5C6A31B2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4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D639E5E3-F480-4239-BE0B-CBC9A3E9AEBF}"/>
              </a:ext>
            </a:extLst>
          </p:cNvPr>
          <p:cNvSpPr/>
          <p:nvPr/>
        </p:nvSpPr>
        <p:spPr>
          <a:xfrm>
            <a:off x="0" y="0"/>
            <a:ext cx="12191996" cy="2185992"/>
          </a:xfrm>
          <a:custGeom>
            <a:avLst/>
            <a:gdLst>
              <a:gd name="f0" fmla="val w"/>
              <a:gd name="f1" fmla="val h"/>
              <a:gd name="f2" fmla="val 0"/>
              <a:gd name="f3" fmla="val 5760"/>
              <a:gd name="f4" fmla="val 1377"/>
              <a:gd name="f5" fmla="val 1189"/>
              <a:gd name="f6" fmla="val 943"/>
              <a:gd name="f7" fmla="val 1123"/>
              <a:gd name="f8" fmla="val 1369"/>
              <a:gd name="f9" fmla="val 1127"/>
              <a:gd name="f10" fmla="val 1371"/>
              <a:gd name="f11" fmla="val 1133"/>
              <a:gd name="f12" fmla="val 1374"/>
              <a:gd name="f13" fmla="val 1139"/>
              <a:gd name="f14" fmla="val 1144"/>
              <a:gd name="f15" fmla="val 1150"/>
              <a:gd name="f16" fmla="val 1155"/>
              <a:gd name="f17" fmla="val 1161"/>
              <a:gd name="f18" fmla="val 1165"/>
              <a:gd name="f19" fmla="val 1345"/>
              <a:gd name="f20" fmla="*/ f0 1 5760"/>
              <a:gd name="f21" fmla="*/ f1 1 1377"/>
              <a:gd name="f22" fmla="+- f4 0 f2"/>
              <a:gd name="f23" fmla="+- f3 0 f2"/>
              <a:gd name="f24" fmla="*/ f23 1 5760"/>
              <a:gd name="f25" fmla="*/ f22 1 1377"/>
              <a:gd name="f26" fmla="*/ 0 1 f24"/>
              <a:gd name="f27" fmla="*/ f3 1 f24"/>
              <a:gd name="f28" fmla="*/ 0 1 f25"/>
              <a:gd name="f29" fmla="*/ f4 1 f25"/>
              <a:gd name="f30" fmla="*/ f26 f20 1"/>
              <a:gd name="f31" fmla="*/ f27 f20 1"/>
              <a:gd name="f32" fmla="*/ f29 f21 1"/>
              <a:gd name="f33" fmla="*/ f28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5760" h="1377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6" y="f5"/>
                </a:lnTo>
                <a:lnTo>
                  <a:pt x="f7" y="f8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4"/>
                </a:lnTo>
                <a:lnTo>
                  <a:pt x="f14" y="f4"/>
                </a:lnTo>
                <a:lnTo>
                  <a:pt x="f15" y="f4"/>
                </a:lnTo>
                <a:lnTo>
                  <a:pt x="f16" y="f12"/>
                </a:lnTo>
                <a:lnTo>
                  <a:pt x="f17" y="f10"/>
                </a:lnTo>
                <a:lnTo>
                  <a:pt x="f18" y="f8"/>
                </a:lnTo>
                <a:lnTo>
                  <a:pt x="f19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blipFill>
            <a:blip r:embed="rId2">
              <a:alphaModFix/>
            </a:blip>
            <a:tile sx="101135" sy="101135" algn="tl"/>
          </a:blipFill>
          <a:ln w="9528" cap="rnd">
            <a:solidFill>
              <a:srgbClr val="00C6BB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759993-B1AE-415B-8DD0-55ACC70D32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A8B8CA-FE6B-476A-BA85-DD40576EF4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8708" y="2222284"/>
            <a:ext cx="5185873" cy="36387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FFFC7C0-1EB1-4924-845E-5F8692E5CC9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87415" y="2222284"/>
            <a:ext cx="5194587" cy="36387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265200B-7285-4799-861A-5A22BDA39E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DE51C9-8E7B-463B-ADA5-905A7EEEE7F9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FE9C31C-22E5-4ADA-A3AF-95AE1DC04F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967CE51-DE66-44D1-A4B8-851F72E468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0D3C0C-F892-419B-8D0C-2FF4BB8BE2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8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6DEC48DA-E535-446E-A5E0-657EF19D5C11}"/>
              </a:ext>
            </a:extLst>
          </p:cNvPr>
          <p:cNvSpPr/>
          <p:nvPr/>
        </p:nvSpPr>
        <p:spPr>
          <a:xfrm>
            <a:off x="0" y="0"/>
            <a:ext cx="12191996" cy="2185992"/>
          </a:xfrm>
          <a:custGeom>
            <a:avLst/>
            <a:gdLst>
              <a:gd name="f0" fmla="val w"/>
              <a:gd name="f1" fmla="val h"/>
              <a:gd name="f2" fmla="val 0"/>
              <a:gd name="f3" fmla="val 5760"/>
              <a:gd name="f4" fmla="val 1377"/>
              <a:gd name="f5" fmla="val 1189"/>
              <a:gd name="f6" fmla="val 943"/>
              <a:gd name="f7" fmla="val 1123"/>
              <a:gd name="f8" fmla="val 1369"/>
              <a:gd name="f9" fmla="val 1127"/>
              <a:gd name="f10" fmla="val 1371"/>
              <a:gd name="f11" fmla="val 1133"/>
              <a:gd name="f12" fmla="val 1374"/>
              <a:gd name="f13" fmla="val 1139"/>
              <a:gd name="f14" fmla="val 1144"/>
              <a:gd name="f15" fmla="val 1150"/>
              <a:gd name="f16" fmla="val 1155"/>
              <a:gd name="f17" fmla="val 1161"/>
              <a:gd name="f18" fmla="val 1165"/>
              <a:gd name="f19" fmla="val 1345"/>
              <a:gd name="f20" fmla="*/ f0 1 5760"/>
              <a:gd name="f21" fmla="*/ f1 1 1377"/>
              <a:gd name="f22" fmla="+- f4 0 f2"/>
              <a:gd name="f23" fmla="+- f3 0 f2"/>
              <a:gd name="f24" fmla="*/ f23 1 5760"/>
              <a:gd name="f25" fmla="*/ f22 1 1377"/>
              <a:gd name="f26" fmla="*/ 0 1 f24"/>
              <a:gd name="f27" fmla="*/ f3 1 f24"/>
              <a:gd name="f28" fmla="*/ 0 1 f25"/>
              <a:gd name="f29" fmla="*/ f4 1 f25"/>
              <a:gd name="f30" fmla="*/ f26 f20 1"/>
              <a:gd name="f31" fmla="*/ f27 f20 1"/>
              <a:gd name="f32" fmla="*/ f29 f21 1"/>
              <a:gd name="f33" fmla="*/ f28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5760" h="1377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6" y="f5"/>
                </a:lnTo>
                <a:lnTo>
                  <a:pt x="f7" y="f8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4"/>
                </a:lnTo>
                <a:lnTo>
                  <a:pt x="f14" y="f4"/>
                </a:lnTo>
                <a:lnTo>
                  <a:pt x="f15" y="f4"/>
                </a:lnTo>
                <a:lnTo>
                  <a:pt x="f16" y="f12"/>
                </a:lnTo>
                <a:lnTo>
                  <a:pt x="f17" y="f10"/>
                </a:lnTo>
                <a:lnTo>
                  <a:pt x="f18" y="f8"/>
                </a:lnTo>
                <a:lnTo>
                  <a:pt x="f19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blipFill>
            <a:blip r:embed="rId2">
              <a:alphaModFix/>
            </a:blip>
            <a:tile sx="101135" sy="101135" algn="tl"/>
          </a:blipFill>
          <a:ln w="9528" cap="rnd">
            <a:solidFill>
              <a:srgbClr val="00C6BB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5DB5B96-3D42-4203-96AE-AEA202B6A8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72B411B-F720-4B52-9DAD-9BCEA3E9CF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4730" y="2174872"/>
            <a:ext cx="5189860" cy="576264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B1CF72-0B77-4643-827F-3CC5976FB82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14730" y="2751136"/>
            <a:ext cx="5189860" cy="3109910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54C83B3-BDF4-4843-8049-C8779260915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87415" y="2174872"/>
            <a:ext cx="5194587" cy="576264"/>
          </a:xfrm>
        </p:spPr>
        <p:txBody>
          <a:bodyPr anchor="b" anchorCtr="1">
            <a:noAutofit/>
          </a:bodyPr>
          <a:lstStyle>
            <a:lvl1pPr marL="0" indent="0" algn="ct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3B47696-6136-4569-95EC-79F822BA5FE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87415" y="2751136"/>
            <a:ext cx="5194587" cy="3109910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2892CCCE-8E91-488A-8E0A-F556B429A8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212ECD-09FE-44C4-8454-ABBE9AC08B8C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EC1C9147-40E5-4000-8914-6FAA5DFB02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A1E8817-CCD9-4D15-BEB9-13CFBB4B07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CB5C36-8B46-4376-AD27-8492879E71B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7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D88F4A3E-084B-4532-9266-29CF64271EFD}"/>
              </a:ext>
            </a:extLst>
          </p:cNvPr>
          <p:cNvSpPr/>
          <p:nvPr/>
        </p:nvSpPr>
        <p:spPr>
          <a:xfrm>
            <a:off x="0" y="0"/>
            <a:ext cx="12191996" cy="2185992"/>
          </a:xfrm>
          <a:custGeom>
            <a:avLst/>
            <a:gdLst>
              <a:gd name="f0" fmla="val w"/>
              <a:gd name="f1" fmla="val h"/>
              <a:gd name="f2" fmla="val 0"/>
              <a:gd name="f3" fmla="val 5760"/>
              <a:gd name="f4" fmla="val 1377"/>
              <a:gd name="f5" fmla="val 1189"/>
              <a:gd name="f6" fmla="val 943"/>
              <a:gd name="f7" fmla="val 1123"/>
              <a:gd name="f8" fmla="val 1369"/>
              <a:gd name="f9" fmla="val 1127"/>
              <a:gd name="f10" fmla="val 1371"/>
              <a:gd name="f11" fmla="val 1133"/>
              <a:gd name="f12" fmla="val 1374"/>
              <a:gd name="f13" fmla="val 1139"/>
              <a:gd name="f14" fmla="val 1144"/>
              <a:gd name="f15" fmla="val 1150"/>
              <a:gd name="f16" fmla="val 1155"/>
              <a:gd name="f17" fmla="val 1161"/>
              <a:gd name="f18" fmla="val 1165"/>
              <a:gd name="f19" fmla="val 1345"/>
              <a:gd name="f20" fmla="*/ f0 1 5760"/>
              <a:gd name="f21" fmla="*/ f1 1 1377"/>
              <a:gd name="f22" fmla="+- f4 0 f2"/>
              <a:gd name="f23" fmla="+- f3 0 f2"/>
              <a:gd name="f24" fmla="*/ f23 1 5760"/>
              <a:gd name="f25" fmla="*/ f22 1 1377"/>
              <a:gd name="f26" fmla="*/ 0 1 f24"/>
              <a:gd name="f27" fmla="*/ f3 1 f24"/>
              <a:gd name="f28" fmla="*/ 0 1 f25"/>
              <a:gd name="f29" fmla="*/ f4 1 f25"/>
              <a:gd name="f30" fmla="*/ f26 f20 1"/>
              <a:gd name="f31" fmla="*/ f27 f20 1"/>
              <a:gd name="f32" fmla="*/ f29 f21 1"/>
              <a:gd name="f33" fmla="*/ f28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5760" h="1377">
                <a:moveTo>
                  <a:pt x="f3" y="f2"/>
                </a:moveTo>
                <a:lnTo>
                  <a:pt x="f2" y="f2"/>
                </a:lnTo>
                <a:lnTo>
                  <a:pt x="f2" y="f5"/>
                </a:lnTo>
                <a:lnTo>
                  <a:pt x="f6" y="f5"/>
                </a:lnTo>
                <a:lnTo>
                  <a:pt x="f7" y="f8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4"/>
                </a:lnTo>
                <a:lnTo>
                  <a:pt x="f14" y="f4"/>
                </a:lnTo>
                <a:lnTo>
                  <a:pt x="f15" y="f4"/>
                </a:lnTo>
                <a:lnTo>
                  <a:pt x="f16" y="f12"/>
                </a:lnTo>
                <a:lnTo>
                  <a:pt x="f17" y="f10"/>
                </a:lnTo>
                <a:lnTo>
                  <a:pt x="f18" y="f8"/>
                </a:lnTo>
                <a:lnTo>
                  <a:pt x="f19" y="f5"/>
                </a:lnTo>
                <a:lnTo>
                  <a:pt x="f3" y="f5"/>
                </a:lnTo>
                <a:lnTo>
                  <a:pt x="f3" y="f2"/>
                </a:lnTo>
                <a:close/>
              </a:path>
            </a:pathLst>
          </a:custGeom>
          <a:blipFill>
            <a:blip r:embed="rId2">
              <a:alphaModFix/>
            </a:blip>
            <a:tile sx="101135" sy="101135" algn="tl"/>
          </a:blipFill>
          <a:ln w="9528" cap="rnd">
            <a:solidFill>
              <a:srgbClr val="00C6BB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DAD958-6FAB-4270-BA91-AD7B1AB0D7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7C5B88E-EF66-4AB4-B381-6C283ABEDA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A9DD65-29D6-4EDF-83E3-2C4B86BCA62D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80EE36D-ED4D-4707-A717-3EB0A04D9F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3095841-C7C9-4C9C-917E-9C22703777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D02868-E6B3-444E-9E4A-69255F18D4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5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08B4F9-838A-40B0-9F10-BAE9018BBD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1EB34F-58D0-42A9-8D00-2CA7EFF4D1CC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4F632-B78D-41F1-A955-788C3AEF4B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E1A29-303F-4DB6-B909-6FD68C3B69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F24EFC-B3B8-4E98-8F63-1F3A1118F1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D61E380F-9FC0-4269-8E53-EE32729D4807}"/>
              </a:ext>
            </a:extLst>
          </p:cNvPr>
          <p:cNvSpPr/>
          <p:nvPr/>
        </p:nvSpPr>
        <p:spPr>
          <a:xfrm>
            <a:off x="1073148" y="446090"/>
            <a:ext cx="3547533" cy="1814654"/>
          </a:xfrm>
          <a:custGeom>
            <a:avLst/>
            <a:gdLst>
              <a:gd name="f0" fmla="val w"/>
              <a:gd name="f1" fmla="val h"/>
              <a:gd name="f2" fmla="val 0"/>
              <a:gd name="f3" fmla="val 3384"/>
              <a:gd name="f4" fmla="val 2308"/>
              <a:gd name="f5" fmla="val 3340"/>
              <a:gd name="f6" fmla="val 44"/>
              <a:gd name="f7" fmla="val 34"/>
              <a:gd name="f8" fmla="val 26"/>
              <a:gd name="f9" fmla="val 4"/>
              <a:gd name="f10" fmla="val 20"/>
              <a:gd name="f11" fmla="val 8"/>
              <a:gd name="f12" fmla="val 12"/>
              <a:gd name="f13" fmla="val 2076"/>
              <a:gd name="f14" fmla="val 2086"/>
              <a:gd name="f15" fmla="val 2094"/>
              <a:gd name="f16" fmla="val 2100"/>
              <a:gd name="f17" fmla="val 2108"/>
              <a:gd name="f18" fmla="val 2112"/>
              <a:gd name="f19" fmla="val 2116"/>
              <a:gd name="f20" fmla="val 2120"/>
              <a:gd name="f21" fmla="val 474"/>
              <a:gd name="f22" fmla="val 650"/>
              <a:gd name="f23" fmla="val 2296"/>
              <a:gd name="f24" fmla="val 656"/>
              <a:gd name="f25" fmla="val 2300"/>
              <a:gd name="f26" fmla="val 664"/>
              <a:gd name="f27" fmla="val 2304"/>
              <a:gd name="f28" fmla="val 672"/>
              <a:gd name="f29" fmla="val 680"/>
              <a:gd name="f30" fmla="val 688"/>
              <a:gd name="f31" fmla="val 696"/>
              <a:gd name="f32" fmla="val 704"/>
              <a:gd name="f33" fmla="val 710"/>
              <a:gd name="f34" fmla="val 886"/>
              <a:gd name="f35" fmla="val 3350"/>
              <a:gd name="f36" fmla="val 3358"/>
              <a:gd name="f37" fmla="val 3364"/>
              <a:gd name="f38" fmla="val 3372"/>
              <a:gd name="f39" fmla="val 3376"/>
              <a:gd name="f40" fmla="val 3380"/>
              <a:gd name="f41" fmla="*/ f0 1 3384"/>
              <a:gd name="f42" fmla="*/ f1 1 2308"/>
              <a:gd name="f43" fmla="+- f4 0 f2"/>
              <a:gd name="f44" fmla="+- f3 0 f2"/>
              <a:gd name="f45" fmla="*/ f44 1 3384"/>
              <a:gd name="f46" fmla="*/ f43 1 2308"/>
              <a:gd name="f47" fmla="*/ 0 1 f45"/>
              <a:gd name="f48" fmla="*/ f3 1 f45"/>
              <a:gd name="f49" fmla="*/ 0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3384" h="2308">
                <a:moveTo>
                  <a:pt x="f5" y="f2"/>
                </a:moveTo>
                <a:lnTo>
                  <a:pt x="f6" y="f2"/>
                </a:lnTo>
                <a:lnTo>
                  <a:pt x="f6" y="f2"/>
                </a:lnTo>
                <a:lnTo>
                  <a:pt x="f7" y="f2"/>
                </a:lnTo>
                <a:lnTo>
                  <a:pt x="f8" y="f9"/>
                </a:lnTo>
                <a:lnTo>
                  <a:pt x="f10" y="f11"/>
                </a:lnTo>
                <a:lnTo>
                  <a:pt x="f12" y="f12"/>
                </a:lnTo>
                <a:lnTo>
                  <a:pt x="f11" y="f10"/>
                </a:lnTo>
                <a:lnTo>
                  <a:pt x="f9" y="f8"/>
                </a:lnTo>
                <a:lnTo>
                  <a:pt x="f2" y="f7"/>
                </a:lnTo>
                <a:lnTo>
                  <a:pt x="f2" y="f6"/>
                </a:lnTo>
                <a:lnTo>
                  <a:pt x="f2" y="f13"/>
                </a:lnTo>
                <a:lnTo>
                  <a:pt x="f2" y="f13"/>
                </a:lnTo>
                <a:lnTo>
                  <a:pt x="f2" y="f14"/>
                </a:lnTo>
                <a:lnTo>
                  <a:pt x="f9" y="f15"/>
                </a:lnTo>
                <a:lnTo>
                  <a:pt x="f11" y="f16"/>
                </a:lnTo>
                <a:lnTo>
                  <a:pt x="f12" y="f17"/>
                </a:lnTo>
                <a:lnTo>
                  <a:pt x="f10" y="f18"/>
                </a:lnTo>
                <a:lnTo>
                  <a:pt x="f8" y="f19"/>
                </a:lnTo>
                <a:lnTo>
                  <a:pt x="f7" y="f20"/>
                </a:lnTo>
                <a:lnTo>
                  <a:pt x="f6" y="f20"/>
                </a:lnTo>
                <a:lnTo>
                  <a:pt x="f21" y="f20"/>
                </a:lnTo>
                <a:lnTo>
                  <a:pt x="f22" y="f23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4"/>
                </a:lnTo>
                <a:lnTo>
                  <a:pt x="f29" y="f4"/>
                </a:lnTo>
                <a:lnTo>
                  <a:pt x="f30" y="f4"/>
                </a:lnTo>
                <a:lnTo>
                  <a:pt x="f31" y="f27"/>
                </a:lnTo>
                <a:lnTo>
                  <a:pt x="f32" y="f25"/>
                </a:lnTo>
                <a:lnTo>
                  <a:pt x="f33" y="f23"/>
                </a:lnTo>
                <a:lnTo>
                  <a:pt x="f34" y="f20"/>
                </a:lnTo>
                <a:lnTo>
                  <a:pt x="f5" y="f20"/>
                </a:lnTo>
                <a:lnTo>
                  <a:pt x="f5" y="f20"/>
                </a:lnTo>
                <a:lnTo>
                  <a:pt x="f35" y="f20"/>
                </a:lnTo>
                <a:lnTo>
                  <a:pt x="f36" y="f19"/>
                </a:lnTo>
                <a:lnTo>
                  <a:pt x="f37" y="f18"/>
                </a:lnTo>
                <a:lnTo>
                  <a:pt x="f38" y="f17"/>
                </a:lnTo>
                <a:lnTo>
                  <a:pt x="f39" y="f16"/>
                </a:lnTo>
                <a:lnTo>
                  <a:pt x="f40" y="f15"/>
                </a:lnTo>
                <a:lnTo>
                  <a:pt x="f3" y="f14"/>
                </a:lnTo>
                <a:lnTo>
                  <a:pt x="f3" y="f13"/>
                </a:lnTo>
                <a:lnTo>
                  <a:pt x="f3" y="f6"/>
                </a:lnTo>
                <a:lnTo>
                  <a:pt x="f3" y="f6"/>
                </a:lnTo>
                <a:lnTo>
                  <a:pt x="f3" y="f7"/>
                </a:lnTo>
                <a:lnTo>
                  <a:pt x="f40" y="f8"/>
                </a:lnTo>
                <a:lnTo>
                  <a:pt x="f39" y="f10"/>
                </a:lnTo>
                <a:lnTo>
                  <a:pt x="f38" y="f12"/>
                </a:lnTo>
                <a:lnTo>
                  <a:pt x="f37" y="f11"/>
                </a:lnTo>
                <a:lnTo>
                  <a:pt x="f36" y="f9"/>
                </a:lnTo>
                <a:lnTo>
                  <a:pt x="f35" y="f2"/>
                </a:lnTo>
                <a:lnTo>
                  <a:pt x="f5" y="f2"/>
                </a:lnTo>
                <a:lnTo>
                  <a:pt x="f5" y="f2"/>
                </a:lnTo>
                <a:close/>
              </a:path>
            </a:pathLst>
          </a:custGeom>
          <a:blipFill>
            <a:blip r:embed="rId2">
              <a:alphaModFix/>
            </a:blip>
            <a:tile sx="101135" sy="101135" algn="tl"/>
          </a:blipFill>
          <a:ln w="9528" cap="rnd">
            <a:solidFill>
              <a:srgbClr val="00C6BB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A13D01-8970-45CB-B577-0D8FA1F8BC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3148" y="446090"/>
            <a:ext cx="3547533" cy="161839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95AF3F-FC01-4EE4-8A64-92FE2C4D3E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55628" y="446090"/>
            <a:ext cx="6252630" cy="54149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ACF49C-34B1-4906-A1E9-F7A74E2654A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73148" y="2260735"/>
            <a:ext cx="3547533" cy="3600312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1B87ACE-C4DF-41D5-B845-78184BEB823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E374BD-B6F8-47E1-A68C-F97503F3F831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447899C-2C7D-468E-A0C1-F2E0081F38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352A215-2956-4A81-B32E-2C5D566B55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4AF0B4-7721-4FAF-B1E1-60CCD07125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8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CCA8F-3BA2-4124-B71A-3AF1A165E1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4730" y="727524"/>
            <a:ext cx="4852985" cy="1617162"/>
          </a:xfrm>
        </p:spPr>
        <p:txBody>
          <a:bodyPr>
            <a:normAutofit/>
          </a:bodyPr>
          <a:lstStyle>
            <a:lvl1pPr>
              <a:defRPr sz="2400" b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86C708FD-4B35-4D07-8A7D-1C59BE436B4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098115" y="0"/>
            <a:ext cx="6093881" cy="6858000"/>
          </a:xfrm>
          <a:ln w="9528">
            <a:solidFill>
              <a:srgbClr val="636363"/>
            </a:solidFill>
            <a:prstDash val="solid"/>
            <a:round/>
          </a:ln>
        </p:spPr>
        <p:txBody>
          <a:bodyPr anchor="t" anchorCtr="1"/>
          <a:lstStyle>
            <a:lvl1pPr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A1E001-B217-4222-8B31-CDFED5211FB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14730" y="2344686"/>
            <a:ext cx="4852985" cy="3516361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2FE75-A572-48D7-8B9F-6168BAF1F1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3885806" y="6041358"/>
            <a:ext cx="97688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1F6660E-D527-496F-A8FF-479A284133D4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A1F81-A9B6-4229-AF0E-CA8D7E2DE2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90391" y="6041358"/>
            <a:ext cx="3295415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C068B-53C6-4471-AEF0-4B576830BF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4862687" y="5915884"/>
            <a:ext cx="1062157" cy="490603"/>
          </a:xfrm>
        </p:spPr>
        <p:txBody>
          <a:bodyPr/>
          <a:lstStyle>
            <a:lvl1pPr>
              <a:defRPr/>
            </a:lvl1pPr>
          </a:lstStyle>
          <a:p>
            <a:pPr lvl="0"/>
            <a:fld id="{69A3745D-F234-435F-8CCB-7F76806C8F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8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7F2D3-BF05-48C4-B5AF-3F7CC6DBE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0002" y="447187"/>
            <a:ext cx="10572000" cy="970452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BE48A-DA06-4805-BC65-B7459E5B48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0002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1C0750-6316-4E0D-A878-0C26B2FF1EC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51512" y="6041358"/>
            <a:ext cx="864431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CB7F49-0A74-410C-9D7D-5A755DA2612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334624" y="6041358"/>
            <a:ext cx="1343701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126FD45D-3CE9-4513-86B7-3747E146DA64}" type="datetime1">
              <a:rPr lang="en-US"/>
              <a:pPr lvl="0"/>
              <a:t>4/1/2019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46F57-5392-4B15-B927-01693A0A31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678326" y="5915884"/>
            <a:ext cx="1062157" cy="490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10799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000" b="0" i="0" u="none" strike="noStrike" kern="1200" cap="none" spc="0" baseline="0">
                <a:solidFill>
                  <a:srgbClr val="00C6BB"/>
                </a:solidFill>
                <a:uFillTx/>
                <a:latin typeface="Century Gothic"/>
              </a:defRPr>
            </a:lvl1pPr>
          </a:lstStyle>
          <a:p>
            <a:pPr lvl="0"/>
            <a:fld id="{B721078D-1505-4395-BBCE-6C62A260358B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000" b="1" i="0" u="none" strike="noStrike" kern="1200" cap="none" spc="0" baseline="0">
          <a:solidFill>
            <a:srgbClr val="FEFEFE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00C6BB"/>
        </a:buClr>
        <a:buSzPct val="100000"/>
        <a:buFont typeface="Wingdings 2"/>
        <a:buChar char="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00C6BB"/>
        </a:buClr>
        <a:buSzPct val="100000"/>
        <a:buFont typeface="Wingdings 2"/>
        <a:buChar char="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00C6BB"/>
        </a:buClr>
        <a:buSzPct val="100000"/>
        <a:buFont typeface="Wingdings 2"/>
        <a:buChar char="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00C6BB"/>
        </a:buClr>
        <a:buSzPct val="100000"/>
        <a:buFont typeface="Wingdings 2"/>
        <a:buChar char=""/>
        <a:tabLst/>
        <a:defRPr lang="en-US" sz="12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00C6BB"/>
        </a:buClr>
        <a:buSzPct val="100000"/>
        <a:buFont typeface="Wingdings 2"/>
        <a:buChar char=""/>
        <a:tabLst/>
        <a:defRPr lang="en-US" sz="12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9EB8-7DC1-4282-BCCB-3ACF3D0AB4D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70" y="1521037"/>
            <a:ext cx="10572000" cy="2971050"/>
          </a:xfrm>
        </p:spPr>
        <p:txBody>
          <a:bodyPr/>
          <a:lstStyle/>
          <a:p>
            <a:pPr lvl="0"/>
            <a:r>
              <a:rPr lang="de-DE"/>
              <a:t>Truths, Trends and </a:t>
            </a:r>
            <a:br>
              <a:rPr lang="de-DE"/>
            </a:br>
            <a:r>
              <a:rPr lang="de-DE"/>
              <a:t>Tropes: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807B3-01AF-4503-B7EA-88ECE69107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1964" y="5421614"/>
            <a:ext cx="10572000" cy="1436385"/>
          </a:xfrm>
        </p:spPr>
        <p:txBody>
          <a:bodyPr/>
          <a:lstStyle/>
          <a:p>
            <a:pPr lvl="0"/>
            <a:r>
              <a:rPr lang="en-US"/>
              <a:t>Unpacking the Debate around </a:t>
            </a:r>
          </a:p>
          <a:p>
            <a:pPr lvl="0"/>
            <a:r>
              <a:rPr lang="en-US"/>
              <a:t>Copyright Exceptions and Limitations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EA81F-4059-455B-9DBE-2C5B90DD2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84" y="0"/>
            <a:ext cx="805677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681C76-9207-4985-8D23-6932A8FB0DDD}"/>
              </a:ext>
            </a:extLst>
          </p:cNvPr>
          <p:cNvSpPr/>
          <p:nvPr/>
        </p:nvSpPr>
        <p:spPr>
          <a:xfrm>
            <a:off x="5974808" y="3244336"/>
            <a:ext cx="24237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 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687074E-B0CB-4DC9-B9DA-A4B195D78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245" y="180962"/>
            <a:ext cx="1671637" cy="8763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8D8F788-5041-45B7-B261-264D4C937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2662" y="-803425"/>
            <a:ext cx="5068887" cy="28451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697A94DA-731F-4DBA-8D11-DF3A7741E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211" y="184932"/>
            <a:ext cx="848940" cy="9012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62B7-9B73-421B-8685-05E10949573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8719" y="634093"/>
            <a:ext cx="8947359" cy="941698"/>
          </a:xfrm>
        </p:spPr>
        <p:txBody>
          <a:bodyPr/>
          <a:lstStyle/>
          <a:p>
            <a:r>
              <a:rPr lang="en-US"/>
              <a:t>What's the impact of L&amp;E in the market? </a:t>
            </a:r>
            <a:r>
              <a:rPr lang="en-US" b="0"/>
              <a:t>(Victoria Owen)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878BDF-4812-4959-ACD6-8A46F6DA9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442" y="0"/>
            <a:ext cx="2217563" cy="18942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5AF04D5-1D85-489A-8E4A-7EB1B1830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76" y="2139614"/>
            <a:ext cx="11129412" cy="4575405"/>
          </a:xfrm>
        </p:spPr>
        <p:txBody>
          <a:bodyPr>
            <a:normAutofit fontScale="92500" lnSpcReduction="10000"/>
          </a:bodyPr>
          <a:lstStyle/>
          <a:p>
            <a:r>
              <a:rPr lang="pt-PT"/>
              <a:t>Canada </a:t>
            </a:r>
            <a:r>
              <a:rPr lang="pt-PT" err="1"/>
              <a:t>has</a:t>
            </a:r>
            <a:r>
              <a:rPr lang="pt-PT"/>
              <a:t> </a:t>
            </a:r>
            <a:r>
              <a:rPr lang="pt-PT" err="1"/>
              <a:t>long</a:t>
            </a:r>
            <a:r>
              <a:rPr lang="pt-PT"/>
              <a:t> </a:t>
            </a:r>
            <a:r>
              <a:rPr lang="pt-PT" err="1"/>
              <a:t>had</a:t>
            </a:r>
            <a:r>
              <a:rPr lang="pt-PT"/>
              <a:t> </a:t>
            </a:r>
            <a:r>
              <a:rPr lang="pt-PT" err="1"/>
              <a:t>limitations</a:t>
            </a:r>
            <a:r>
              <a:rPr lang="pt-PT"/>
              <a:t> </a:t>
            </a:r>
            <a:r>
              <a:rPr lang="pt-PT" err="1"/>
              <a:t>and</a:t>
            </a:r>
            <a:r>
              <a:rPr lang="pt-PT"/>
              <a:t> </a:t>
            </a:r>
            <a:r>
              <a:rPr lang="pt-PT" err="1"/>
              <a:t>exceptions</a:t>
            </a:r>
            <a:r>
              <a:rPr lang="pt-PT"/>
              <a:t> in </a:t>
            </a:r>
            <a:r>
              <a:rPr lang="pt-PT" err="1"/>
              <a:t>its</a:t>
            </a:r>
            <a:r>
              <a:rPr lang="pt-PT"/>
              <a:t> </a:t>
            </a:r>
            <a:r>
              <a:rPr lang="pt-PT" i="1"/>
              <a:t>Copyright Law; </a:t>
            </a:r>
            <a:r>
              <a:rPr lang="pt-PT"/>
              <a:t>has maintained a robust publishing environment</a:t>
            </a:r>
          </a:p>
          <a:p>
            <a:r>
              <a:rPr lang="pt-PT" err="1"/>
              <a:t>Educational</a:t>
            </a:r>
            <a:r>
              <a:rPr lang="pt-PT"/>
              <a:t> </a:t>
            </a:r>
            <a:r>
              <a:rPr lang="pt-PT" err="1"/>
              <a:t>institutions</a:t>
            </a:r>
            <a:r>
              <a:rPr lang="pt-PT"/>
              <a:t> </a:t>
            </a:r>
            <a:r>
              <a:rPr lang="pt-PT" err="1"/>
              <a:t>spend</a:t>
            </a:r>
            <a:r>
              <a:rPr lang="pt-PT"/>
              <a:t> </a:t>
            </a:r>
            <a:r>
              <a:rPr lang="pt-PT" err="1"/>
              <a:t>millions</a:t>
            </a:r>
            <a:r>
              <a:rPr lang="pt-PT"/>
              <a:t> </a:t>
            </a:r>
            <a:r>
              <a:rPr lang="pt-PT" err="1"/>
              <a:t>each</a:t>
            </a:r>
            <a:r>
              <a:rPr lang="pt-PT"/>
              <a:t> </a:t>
            </a:r>
            <a:r>
              <a:rPr lang="pt-PT" err="1"/>
              <a:t>year</a:t>
            </a:r>
            <a:r>
              <a:rPr lang="pt-PT"/>
              <a:t>;  Research libraries alone in Canada spent $293 </a:t>
            </a:r>
            <a:r>
              <a:rPr lang="pt-PT" err="1"/>
              <a:t>million</a:t>
            </a:r>
            <a:r>
              <a:rPr lang="pt-PT"/>
              <a:t> (2014-15)</a:t>
            </a:r>
          </a:p>
          <a:p>
            <a:r>
              <a:rPr lang="pt-PT"/>
              <a:t>Libraries and EIs use </a:t>
            </a:r>
            <a:r>
              <a:rPr lang="pt-PT" err="1"/>
              <a:t>purchase</a:t>
            </a:r>
            <a:r>
              <a:rPr lang="pt-PT"/>
              <a:t>, </a:t>
            </a:r>
            <a:r>
              <a:rPr lang="pt-PT" err="1"/>
              <a:t>license</a:t>
            </a:r>
            <a:r>
              <a:rPr lang="pt-PT"/>
              <a:t>, </a:t>
            </a:r>
            <a:r>
              <a:rPr lang="pt-PT" err="1"/>
              <a:t>freely</a:t>
            </a:r>
            <a:r>
              <a:rPr lang="pt-PT"/>
              <a:t> </a:t>
            </a:r>
            <a:r>
              <a:rPr lang="pt-PT" err="1"/>
              <a:t>available</a:t>
            </a:r>
            <a:r>
              <a:rPr lang="pt-PT"/>
              <a:t> material, </a:t>
            </a:r>
            <a:r>
              <a:rPr lang="pt-PT" err="1"/>
              <a:t>and</a:t>
            </a:r>
            <a:r>
              <a:rPr lang="pt-PT"/>
              <a:t> fair dealing for access</a:t>
            </a:r>
          </a:p>
          <a:p>
            <a:r>
              <a:rPr lang="pt-PT"/>
              <a:t>An illustrative, representative example is the University of Guelph. 92% of the materials acquired are digital; they negotiate the rights to provide legal opportunities for the use of works. Students at the university have the opportunity to access course readings in a myriad of ways: throught purchase,  and using course reserves. </a:t>
            </a:r>
          </a:p>
          <a:p>
            <a:r>
              <a:rPr lang="pt-PT"/>
              <a:t>In the course reserve environment access is provided in the following ways: </a:t>
            </a:r>
          </a:p>
          <a:p>
            <a:pPr lvl="1"/>
            <a:r>
              <a:rPr lang="pt-PT"/>
              <a:t>54% </a:t>
            </a:r>
            <a:r>
              <a:rPr lang="pt-PT" err="1"/>
              <a:t>through</a:t>
            </a:r>
            <a:r>
              <a:rPr lang="pt-PT"/>
              <a:t> </a:t>
            </a:r>
            <a:r>
              <a:rPr lang="pt-PT" err="1"/>
              <a:t>direct</a:t>
            </a:r>
            <a:r>
              <a:rPr lang="pt-PT"/>
              <a:t> links </a:t>
            </a:r>
            <a:r>
              <a:rPr lang="pt-PT" err="1"/>
              <a:t>from</a:t>
            </a:r>
            <a:r>
              <a:rPr lang="pt-PT"/>
              <a:t> </a:t>
            </a:r>
            <a:r>
              <a:rPr lang="pt-PT" err="1"/>
              <a:t>licensed</a:t>
            </a:r>
            <a:r>
              <a:rPr lang="pt-PT"/>
              <a:t> </a:t>
            </a:r>
            <a:r>
              <a:rPr lang="pt-PT" err="1"/>
              <a:t>materials</a:t>
            </a:r>
            <a:r>
              <a:rPr lang="pt-PT"/>
              <a:t>, </a:t>
            </a:r>
          </a:p>
          <a:p>
            <a:pPr lvl="1"/>
            <a:r>
              <a:rPr lang="pt-PT"/>
              <a:t>24% open </a:t>
            </a:r>
            <a:r>
              <a:rPr lang="pt-PT" err="1"/>
              <a:t>and</a:t>
            </a:r>
            <a:r>
              <a:rPr lang="pt-PT"/>
              <a:t> free Internet </a:t>
            </a:r>
            <a:r>
              <a:rPr lang="pt-PT" err="1"/>
              <a:t>content</a:t>
            </a:r>
            <a:r>
              <a:rPr lang="pt-PT"/>
              <a:t>, </a:t>
            </a:r>
          </a:p>
          <a:p>
            <a:pPr lvl="1"/>
            <a:r>
              <a:rPr lang="pt-PT"/>
              <a:t>6% via </a:t>
            </a:r>
            <a:r>
              <a:rPr lang="pt-PT" err="1"/>
              <a:t>transactional</a:t>
            </a:r>
            <a:r>
              <a:rPr lang="pt-PT"/>
              <a:t> </a:t>
            </a:r>
            <a:r>
              <a:rPr lang="pt-PT" err="1"/>
              <a:t>licences</a:t>
            </a:r>
            <a:r>
              <a:rPr lang="pt-PT"/>
              <a:t>, </a:t>
            </a:r>
          </a:p>
          <a:p>
            <a:pPr lvl="1"/>
            <a:r>
              <a:rPr lang="pt-PT"/>
              <a:t>16% </a:t>
            </a:r>
            <a:r>
              <a:rPr lang="pt-PT" err="1"/>
              <a:t>under</a:t>
            </a:r>
            <a:r>
              <a:rPr lang="pt-PT"/>
              <a:t> fair </a:t>
            </a:r>
            <a:r>
              <a:rPr lang="pt-PT" err="1"/>
              <a:t>dealing</a:t>
            </a:r>
          </a:p>
          <a:p>
            <a:endParaRPr lang="pt-P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61DE-1840-43CE-BB96-A38FB9F5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13" y="677225"/>
            <a:ext cx="10572000" cy="970452"/>
          </a:xfrm>
        </p:spPr>
        <p:txBody>
          <a:bodyPr/>
          <a:lstStyle/>
          <a:p>
            <a:r>
              <a:rPr lang="en-US"/>
              <a:t>“Exceptions and Limitations</a:t>
            </a:r>
            <a:br>
              <a:rPr lang="en-US"/>
            </a:br>
            <a:r>
              <a:rPr lang="en-US"/>
              <a:t> do </a:t>
            </a:r>
            <a:r>
              <a:rPr lang="en-US">
                <a:solidFill>
                  <a:srgbClr val="FF0000"/>
                </a:solidFill>
              </a:rPr>
              <a:t>not </a:t>
            </a:r>
            <a:r>
              <a:rPr lang="en-US"/>
              <a:t>mean the end of markets”</a:t>
            </a:r>
            <a:endParaRPr lang="en-US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27CD8-2D54-45E8-A3C7-C6BFCE92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101" y="2167856"/>
            <a:ext cx="10554571" cy="4507368"/>
          </a:xfrm>
        </p:spPr>
        <p:txBody>
          <a:bodyPr>
            <a:normAutofit/>
          </a:bodyPr>
          <a:lstStyle/>
          <a:p>
            <a:r>
              <a:rPr lang="en-US"/>
              <a:t>Canada the market is growing stronger, despite the expansion of fair dealing in 2012</a:t>
            </a:r>
          </a:p>
          <a:p>
            <a:r>
              <a:rPr lang="en-US"/>
              <a:t>According to Statistics Canada, in 2016, total Canadian book sales increased 0.5% from 2014 to $1.4 billion. Canadian authors accounted for 51.1% of total 2016 sales, amounting to $701.2 million.</a:t>
            </a:r>
            <a:endParaRPr lang="en-US" baseline="30000"/>
          </a:p>
          <a:p>
            <a:r>
              <a:rPr lang="en-US"/>
              <a:t>Stats Canada reports that publisher profit margins steadily increased from 9.4% in 2012; 9.6% in 2014;  and 10.2% in 2016. </a:t>
            </a:r>
          </a:p>
          <a:p>
            <a:r>
              <a:rPr lang="en-US"/>
              <a:t>According to BookNet, in 2017, Candian sales of print books through traditional channels increased compared to 2016 levels. The total market was up 4.4% to $1.03 billion in sales, with 51.4 million in unit sales, up 1.7% from the previous year.</a:t>
            </a:r>
            <a:endParaRPr lang="en-US" baseline="30000"/>
          </a:p>
          <a:p>
            <a:r>
              <a:rPr lang="en-US"/>
              <a:t>In 2017, Canadian-owned publishers reported a sales volume of 2.9 million units, with corresponding retail sales revenues of $51.2 million. This represents an increase of 5.6% in units sold and a 5.0% increase in sales revenue from 2016. (BookNet)</a:t>
            </a:r>
            <a:endParaRPr lang="en-US" baseline="30000"/>
          </a:p>
          <a:p>
            <a:endParaRPr lang="en-US"/>
          </a:p>
        </p:txBody>
      </p:sp>
      <p:pic>
        <p:nvPicPr>
          <p:cNvPr id="5" name="Picture 4" descr="A picture containing person, wall, indoor, woman&#10;&#10;Description generated with very high confidence">
            <a:extLst>
              <a:ext uri="{FF2B5EF4-FFF2-40B4-BE49-F238E27FC236}">
                <a16:creationId xmlns:a16="http://schemas.microsoft.com/office/drawing/2014/main" id="{CF98CD66-7F7A-4333-A5E1-0E6A54A94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955" y="2357"/>
            <a:ext cx="2176742" cy="185343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575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ECC6-C8AB-4B54-97DA-3CB5119D64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 sz="6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Hot seat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7BC91D78-F07A-4FBA-83C4-257B6F711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593" r="13985" b="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361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70574-F709-4561-93CF-C68DA409E5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9323" y="619715"/>
            <a:ext cx="10572000" cy="970452"/>
          </a:xfrm>
        </p:spPr>
        <p:txBody>
          <a:bodyPr/>
          <a:lstStyle/>
          <a:p>
            <a:pPr lvl="0"/>
            <a:r>
              <a:rPr lang="de-DE"/>
              <a:t>„There is no need for global</a:t>
            </a:r>
            <a:br>
              <a:rPr lang="de-DE"/>
            </a:br>
            <a:r>
              <a:rPr lang="de-DE"/>
              <a:t> normative work on E&amp;L“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BC0D4-A5FF-44CB-951D-7E094D0EAD1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anchorCtr="1"/>
          <a:lstStyle/>
          <a:p>
            <a:pPr marL="0" lvl="0" indent="0" algn="ctr">
              <a:spcBef>
                <a:spcPts val="1000"/>
              </a:spcBef>
              <a:buNone/>
            </a:pPr>
            <a:r>
              <a:rPr lang="de-DE" sz="4000"/>
              <a:t>AUDIENCE VOTE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59D93-A4B3-4AC8-BB70-CF5683825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692" y="-12874"/>
            <a:ext cx="3265313" cy="27787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D7A3-BDFB-4404-B78A-A5A03E3588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506" y="655246"/>
            <a:ext cx="8731699" cy="941698"/>
          </a:xfrm>
        </p:spPr>
        <p:txBody>
          <a:bodyPr/>
          <a:lstStyle/>
          <a:p>
            <a:r>
              <a:rPr lang="de-DE"/>
              <a:t>Education </a:t>
            </a:r>
            <a:r>
              <a:rPr lang="de-DE" err="1"/>
              <a:t>today</a:t>
            </a:r>
            <a:r>
              <a:rPr lang="de-DE"/>
              <a:t> </a:t>
            </a:r>
            <a:r>
              <a:rPr lang="de-DE" err="1"/>
              <a:t>occurs</a:t>
            </a:r>
            <a:r>
              <a:rPr lang="de-DE"/>
              <a:t> </a:t>
            </a:r>
            <a:r>
              <a:rPr lang="de-DE" err="1"/>
              <a:t>across</a:t>
            </a:r>
            <a:r>
              <a:rPr lang="de-DE"/>
              <a:t> </a:t>
            </a:r>
            <a:r>
              <a:rPr lang="de-DE" err="1"/>
              <a:t>borders</a:t>
            </a:r>
            <a:r>
              <a:rPr lang="de-DE"/>
              <a:t> </a:t>
            </a:r>
            <a:r>
              <a:rPr lang="de-DE" b="0"/>
              <a:t>(Nikola Wachter)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EADBB-2F58-4F70-9AEE-6FB7DA9E46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2819" y="2448062"/>
            <a:ext cx="10554571" cy="4039079"/>
          </a:xfrm>
        </p:spPr>
        <p:txBody>
          <a:bodyPr anchorCtr="1">
            <a:normAutofit/>
          </a:bodyPr>
          <a:lstStyle/>
          <a:p>
            <a:pPr marL="0" indent="0">
              <a:buNone/>
            </a:pPr>
            <a:endParaRPr lang="en-GB"/>
          </a:p>
          <a:p>
            <a:r>
              <a:rPr lang="en-GB" sz="2400" b="1"/>
              <a:t>45,7% educators and 56,1% learners regularly send digital works via email, clouds, chats, social networks etc</a:t>
            </a:r>
          </a:p>
          <a:p>
            <a:r>
              <a:rPr lang="en-GB" sz="2400" b="1"/>
              <a:t>24,5% learners indicated to have taken an online distance learning course offered by an educational institution based abroad</a:t>
            </a:r>
          </a:p>
          <a:p>
            <a:r>
              <a:rPr lang="en-US" sz="2400" b="1"/>
              <a:t>75,8% of educators and learners believe that a cross-border solution would improve teaching and learning</a:t>
            </a:r>
            <a:endParaRPr lang="en-GB" sz="2400" b="1"/>
          </a:p>
          <a:p>
            <a:pPr marL="0" indent="0">
              <a:buNone/>
            </a:pPr>
            <a:endParaRPr lang="en-GB" b="1"/>
          </a:p>
          <a:p>
            <a:pPr marL="0" indent="0" algn="r">
              <a:buNone/>
            </a:pPr>
            <a:r>
              <a:rPr lang="en-GB" b="1"/>
              <a:t>EU Commission,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E1B51-07CD-4715-81AA-312DD6310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692" y="-12874"/>
            <a:ext cx="3265313" cy="27787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F9C4-3257-47AB-A110-A7C4A720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19" y="260281"/>
            <a:ext cx="10572000" cy="970452"/>
          </a:xfrm>
        </p:spPr>
        <p:txBody>
          <a:bodyPr/>
          <a:lstStyle/>
          <a:p>
            <a:r>
              <a:rPr lang="en-US"/>
              <a:t>Real-life experience: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36BC6-887F-4DBE-834A-EFA6D22F3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Project in International Collaborative Teaching, University of Saskatchewan</a:t>
            </a:r>
          </a:p>
          <a:p>
            <a:r>
              <a:rPr lang="en-CA" sz="2400" dirty="0"/>
              <a:t>Amal Hussein, MI Student, U of Toronto, cross-border barriers in distance education</a:t>
            </a:r>
          </a:p>
          <a:p>
            <a:r>
              <a:rPr lang="en-CA" sz="2400" dirty="0" err="1"/>
              <a:t>Lubnaa</a:t>
            </a:r>
            <a:r>
              <a:rPr lang="en-CA" sz="2400" dirty="0"/>
              <a:t> </a:t>
            </a:r>
            <a:r>
              <a:rPr lang="en-CA" sz="2400" dirty="0" err="1"/>
              <a:t>Jaumbally</a:t>
            </a:r>
            <a:r>
              <a:rPr lang="en-CA" sz="2400" dirty="0"/>
              <a:t>, MI student, U of Toronto, cross-border barriers in </a:t>
            </a:r>
            <a:r>
              <a:rPr lang="en-CA" sz="2400" dirty="0" err="1"/>
              <a:t>discance</a:t>
            </a:r>
            <a:r>
              <a:rPr lang="en-CA" sz="2400" dirty="0"/>
              <a:t> education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0071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4873-CA9C-44FE-8895-7AB80F8DFF3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Australia's colonial cultural heritage in the UK</a:t>
            </a:r>
          </a:p>
          <a:p>
            <a:r>
              <a:rPr lang="en-GB" sz="2400"/>
              <a:t>The personal archive of Gabriel García Márquez at the Harry Ransom Center (University of Texas, US)</a:t>
            </a:r>
          </a:p>
          <a:p>
            <a:r>
              <a:rPr lang="en-GB" sz="2400"/>
              <a:t>Classical music research project across borders (Cuba, US and Spain)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A8781-4C06-4F24-8CEB-C59A6C2BE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530" y="0"/>
            <a:ext cx="3265313" cy="27787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1F1008-63AB-42F7-B4B3-1A406660C74D}"/>
              </a:ext>
            </a:extLst>
          </p:cNvPr>
          <p:cNvSpPr txBox="1">
            <a:spLocks/>
          </p:cNvSpPr>
          <p:nvPr/>
        </p:nvSpPr>
        <p:spPr>
          <a:xfrm>
            <a:off x="602968" y="570832"/>
            <a:ext cx="9996906" cy="970452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1" i="0" u="none" strike="noStrike" kern="1200" cap="none" spc="0" baseline="0">
                <a:solidFill>
                  <a:srgbClr val="FEFEFE"/>
                </a:solidFill>
                <a:uFillTx/>
                <a:latin typeface="Century Gothic"/>
              </a:defRPr>
            </a:lvl1pPr>
          </a:lstStyle>
          <a:p>
            <a:r>
              <a:rPr lang="en-US"/>
              <a:t>Real-life experience: Libraries, Archives and Museums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08ED-A79F-4F01-9FE6-B6D15429D8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6229" y="-127907"/>
            <a:ext cx="10701397" cy="1660565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de-DE" dirty="0" err="1"/>
              <a:t>Reviewing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international </a:t>
            </a:r>
            <a:br>
              <a:rPr lang="de-DE" dirty="0"/>
            </a:br>
            <a:r>
              <a:rPr lang="de-DE" dirty="0" err="1"/>
              <a:t>copyright</a:t>
            </a:r>
            <a:r>
              <a:rPr lang="de-DE" dirty="0"/>
              <a:t> </a:t>
            </a:r>
            <a:r>
              <a:rPr lang="de-DE" dirty="0" err="1"/>
              <a:t>legislation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A27E1-E643-4B9C-A7B2-060153E6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822" y="-1831"/>
            <a:ext cx="2470183" cy="20940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9C91385-70A1-452C-B4D5-509A110A6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118" y="2354364"/>
            <a:ext cx="7573991" cy="42627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61D447-8886-49CD-963B-E47C49C6DBD8}"/>
              </a:ext>
            </a:extLst>
          </p:cNvPr>
          <p:cNvSpPr/>
          <p:nvPr/>
        </p:nvSpPr>
        <p:spPr>
          <a:xfrm>
            <a:off x="10187542" y="5970776"/>
            <a:ext cx="183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  <a:t>Monroy Study, WIPO, 2009</a:t>
            </a:r>
            <a:endParaRPr lang="en-GB" dirty="0"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08ED-A79F-4F01-9FE6-B6D15429D8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8719" y="-99152"/>
            <a:ext cx="10701397" cy="1660565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de-DE" dirty="0" err="1"/>
              <a:t>Reviewing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international </a:t>
            </a:r>
            <a:br>
              <a:rPr lang="de-DE" dirty="0"/>
            </a:br>
            <a:r>
              <a:rPr lang="de-DE" dirty="0" err="1"/>
              <a:t>copyright</a:t>
            </a:r>
            <a:r>
              <a:rPr lang="de-DE" dirty="0"/>
              <a:t> </a:t>
            </a:r>
            <a:r>
              <a:rPr lang="de-DE" dirty="0" err="1"/>
              <a:t>legislation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A27E1-E643-4B9C-A7B2-060153E6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822" y="-1831"/>
            <a:ext cx="2470183" cy="20940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39D3983-6D5C-4071-87D7-E884E2466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250" y="2333305"/>
            <a:ext cx="9083614" cy="42185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8F5DFB-26D6-4266-9807-881757682350}"/>
              </a:ext>
            </a:extLst>
          </p:cNvPr>
          <p:cNvSpPr/>
          <p:nvPr/>
        </p:nvSpPr>
        <p:spPr>
          <a:xfrm>
            <a:off x="10725316" y="5351572"/>
            <a:ext cx="1223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  <a:t>Monroy Study, WIPO, 2009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282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B741-33D4-453C-BB5D-A493BC3925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458" y="568467"/>
            <a:ext cx="10572000" cy="970452"/>
          </a:xfrm>
        </p:spPr>
        <p:txBody>
          <a:bodyPr/>
          <a:lstStyle/>
          <a:p>
            <a:r>
              <a:rPr lang="de-DE"/>
              <a:t>"There is </a:t>
            </a:r>
            <a:r>
              <a:rPr lang="de-DE" strike="sngStrike">
                <a:solidFill>
                  <a:srgbClr val="FF0000"/>
                </a:solidFill>
              </a:rPr>
              <a:t>no</a:t>
            </a:r>
            <a:r>
              <a:rPr lang="de-DE"/>
              <a:t> </a:t>
            </a:r>
            <a:r>
              <a:rPr lang="de-DE">
                <a:solidFill>
                  <a:srgbClr val="FF0000"/>
                </a:solidFill>
              </a:rPr>
              <a:t>a</a:t>
            </a:r>
            <a:r>
              <a:rPr lang="de-DE">
                <a:solidFill>
                  <a:srgbClr val="C00000"/>
                </a:solidFill>
              </a:rPr>
              <a:t> </a:t>
            </a:r>
            <a:r>
              <a:rPr lang="de-DE"/>
              <a:t>need for global</a:t>
            </a:r>
            <a:br>
              <a:rPr lang="de-DE"/>
            </a:br>
            <a:r>
              <a:rPr lang="de-DE"/>
              <a:t> normative work on E&amp;L"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FFD1A3-41EB-49EE-AE9F-C04E6171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498" y="-17412"/>
            <a:ext cx="3265313" cy="27787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EB166-8E6C-4BC3-8DC2-6106B13813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6142" y="2524208"/>
            <a:ext cx="10554571" cy="3636513"/>
          </a:xfrm>
        </p:spPr>
        <p:txBody>
          <a:bodyPr anchorCtr="1">
            <a:normAutofit/>
          </a:bodyPr>
          <a:lstStyle/>
          <a:p>
            <a:pPr fontAlgn="base"/>
            <a:r>
              <a:rPr lang="en-GB" dirty="0"/>
              <a:t>T</a:t>
            </a:r>
            <a:r>
              <a:rPr lang="en-GB" b="1" dirty="0"/>
              <a:t>his Lack of balanced national exceptions  and balanced minimum international standards </a:t>
            </a:r>
            <a:r>
              <a:rPr lang="en-GB" dirty="0"/>
              <a:t>creates legal uncertainty and barriers to:</a:t>
            </a:r>
          </a:p>
          <a:p>
            <a:pPr fontAlgn="base"/>
            <a:r>
              <a:rPr lang="en-GB" dirty="0"/>
              <a:t>International cooperation and development of  a strong, efficient and legal international exchange of services and resources to foster education</a:t>
            </a:r>
          </a:p>
          <a:p>
            <a:pPr fontAlgn="base"/>
            <a:r>
              <a:rPr lang="en-GB" dirty="0"/>
              <a:t>Creation of and access to educational  resources and services</a:t>
            </a:r>
          </a:p>
          <a:p>
            <a:pPr fontAlgn="base"/>
            <a:r>
              <a:rPr lang="en-GB" dirty="0"/>
              <a:t>Investment  in international and national digital education activities</a:t>
            </a:r>
          </a:p>
          <a:p>
            <a:pPr fontAlgn="base"/>
            <a:r>
              <a:rPr lang="en-GB" dirty="0"/>
              <a:t>Enforcement of copyright law </a:t>
            </a:r>
          </a:p>
          <a:p>
            <a:pPr fontAlgn="base"/>
            <a:r>
              <a:rPr lang="en-GB" dirty="0" err="1"/>
              <a:t>Fulfillment</a:t>
            </a:r>
            <a:r>
              <a:rPr lang="en-GB" dirty="0"/>
              <a:t> of obligations to human rights as regard to education.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DA7C-9F90-472B-94D3-A39384B747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Truths, Trends or Tropes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F1858-47C4-417A-A9D3-C39E65E479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8708" y="2898020"/>
            <a:ext cx="10554571" cy="3636513"/>
          </a:xfrm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2400"/>
              <a:t>Unpacking the Debate around Copyright Exceptions and Limitations:</a:t>
            </a:r>
          </a:p>
          <a:p>
            <a:pPr lvl="0">
              <a:lnSpc>
                <a:spcPct val="80000"/>
              </a:lnSpc>
            </a:pPr>
            <a:endParaRPr lang="en-US" sz="2400"/>
          </a:p>
          <a:p>
            <a:pPr lvl="0">
              <a:lnSpc>
                <a:spcPct val="80000"/>
              </a:lnSpc>
            </a:pPr>
            <a:r>
              <a:rPr lang="en-US" sz="2400" b="1"/>
              <a:t>“Licenses can solve it all”</a:t>
            </a:r>
          </a:p>
          <a:p>
            <a:pPr lvl="0">
              <a:lnSpc>
                <a:spcPct val="80000"/>
              </a:lnSpc>
            </a:pPr>
            <a:r>
              <a:rPr lang="en-US" sz="2400" b="1"/>
              <a:t>“Exceptions and Limitations do not mean the end of markets”</a:t>
            </a:r>
          </a:p>
          <a:p>
            <a:pPr>
              <a:lnSpc>
                <a:spcPct val="80000"/>
              </a:lnSpc>
            </a:pPr>
            <a:r>
              <a:rPr lang="en-US" sz="2400" b="1"/>
              <a:t>“There is no need for global normative work on exceptions and limitations”</a:t>
            </a:r>
          </a:p>
          <a:p>
            <a:pPr lvl="0">
              <a:lnSpc>
                <a:spcPct val="80000"/>
              </a:lnSpc>
            </a:pPr>
            <a:endParaRPr lang="en-US" sz="2400"/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/>
              <a:t>And what does all this mean for the WIPO regional seminars?</a:t>
            </a:r>
          </a:p>
          <a:p>
            <a:pPr lvl="0">
              <a:lnSpc>
                <a:spcPct val="80000"/>
              </a:lnSpc>
            </a:pPr>
            <a:endParaRPr lang="de-DE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82DE0-093B-4191-A666-7E71A35E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692" y="0"/>
            <a:ext cx="3265313" cy="27787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B741-33D4-453C-BB5D-A493BC3925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6142" y="38100"/>
            <a:ext cx="8696992" cy="1622283"/>
          </a:xfrm>
        </p:spPr>
        <p:txBody>
          <a:bodyPr/>
          <a:lstStyle/>
          <a:p>
            <a:r>
              <a:rPr lang="en-GB" dirty="0"/>
              <a:t>How an international instrument will help </a:t>
            </a:r>
            <a:endParaRPr lang="en-GB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FFD1A3-41EB-49EE-AE9F-C04E6171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498" y="-17412"/>
            <a:ext cx="3265313" cy="27787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1EB166-8E6C-4BC3-8DC2-6106B13813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6142" y="2524208"/>
            <a:ext cx="10554571" cy="3636513"/>
          </a:xfrm>
        </p:spPr>
        <p:txBody>
          <a:bodyPr anchorCtr="1">
            <a:normAutofit/>
          </a:bodyPr>
          <a:lstStyle/>
          <a:p>
            <a:r>
              <a:rPr lang="en-GB" dirty="0"/>
              <a:t>Solving inefficiencies by  </a:t>
            </a:r>
          </a:p>
          <a:p>
            <a:pPr lvl="1" fontAlgn="base"/>
            <a:r>
              <a:rPr lang="en-GB" dirty="0"/>
              <a:t>Overcoming ambiguities and uncertainties on what is possible (interpretation of the three-step test and other instruments)</a:t>
            </a:r>
          </a:p>
          <a:p>
            <a:pPr lvl="1" fontAlgn="base"/>
            <a:r>
              <a:rPr lang="en-GB" dirty="0"/>
              <a:t>Providing an enabling minimum framework &amp; facilitating the adoption   of balanced national laws where needed </a:t>
            </a:r>
          </a:p>
          <a:p>
            <a:pPr lvl="1" fontAlgn="base"/>
            <a:r>
              <a:rPr lang="en-GB" dirty="0"/>
              <a:t>Avoiding the threat of international litigation</a:t>
            </a:r>
          </a:p>
          <a:p>
            <a:pPr lvl="1" fontAlgn="base"/>
            <a:r>
              <a:rPr lang="en-GB" dirty="0"/>
              <a:t>Countering illegitimate pressure and disinformation by stakeholders</a:t>
            </a:r>
          </a:p>
          <a:p>
            <a:pPr lvl="1" fontAlgn="base"/>
            <a:r>
              <a:rPr lang="en-GB" dirty="0"/>
              <a:t>Overcoming a lack of understanding of the importance of exceptions</a:t>
            </a:r>
          </a:p>
          <a:p>
            <a:pPr lvl="1" fontAlgn="base"/>
            <a:r>
              <a:rPr lang="en-GB" dirty="0"/>
              <a:t>Creating incentives and resources for all players to engage on the issues</a:t>
            </a:r>
          </a:p>
        </p:txBody>
      </p:sp>
    </p:spTree>
    <p:extLst>
      <p:ext uri="{BB962C8B-B14F-4D97-AF65-F5344CB8AC3E}">
        <p14:creationId xmlns:p14="http://schemas.microsoft.com/office/powerpoint/2010/main" val="1928390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ECC6-C8AB-4B54-97DA-3CB5119D64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 sz="6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Hot Seat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7BC91D78-F07A-4FBA-83C4-257B6F711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593" r="13985" b="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335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42B4-0165-42A3-86AF-1A10B263C7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554300" y="-2859605"/>
            <a:ext cx="10572000" cy="970452"/>
          </a:xfrm>
        </p:spPr>
        <p:txBody>
          <a:bodyPr/>
          <a:lstStyle/>
          <a:p>
            <a:pPr lvl="0"/>
            <a:r>
              <a:rPr lang="en-US"/>
              <a:t>What does all this </a:t>
            </a:r>
            <a:br>
              <a:rPr lang="en-US"/>
            </a:br>
            <a:r>
              <a:rPr lang="en-US"/>
              <a:t>mean for the regionals?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33C87-4E49-4A9D-84C9-6CEFBE9CC5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8708" y="2667982"/>
            <a:ext cx="10554571" cy="3636513"/>
          </a:xfrm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lnSpc>
                <a:spcPct val="90000"/>
              </a:lnSpc>
            </a:pPr>
            <a:endParaRPr lang="de-DE" sz="2200"/>
          </a:p>
          <a:p>
            <a:pPr marL="0" indent="0">
              <a:lnSpc>
                <a:spcPct val="90000"/>
              </a:lnSpc>
              <a:buNone/>
            </a:pPr>
            <a:r>
              <a:rPr lang="de-DE" sz="2200"/>
              <a:t>International normative </a:t>
            </a:r>
            <a:r>
              <a:rPr lang="de-DE" sz="2200" err="1"/>
              <a:t>work</a:t>
            </a:r>
            <a:r>
              <a:rPr lang="de-DE" sz="2200"/>
              <a:t> on E&amp;L </a:t>
            </a:r>
            <a:r>
              <a:rPr lang="de-DE" sz="2200" err="1"/>
              <a:t>is</a:t>
            </a:r>
            <a:r>
              <a:rPr lang="de-DE" sz="2200"/>
              <a:t> </a:t>
            </a:r>
            <a:r>
              <a:rPr lang="de-DE" sz="2200" err="1"/>
              <a:t>important</a:t>
            </a:r>
            <a:endParaRPr lang="en-US" sz="2200"/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de-DE" sz="2200"/>
              <a:t>International progress on </a:t>
            </a:r>
            <a:r>
              <a:rPr lang="de-DE" sz="2200" err="1"/>
              <a:t>libraries</a:t>
            </a:r>
            <a:r>
              <a:rPr lang="de-DE" sz="2200"/>
              <a:t>, </a:t>
            </a:r>
            <a:r>
              <a:rPr lang="de-DE" sz="2200" err="1"/>
              <a:t>archives</a:t>
            </a:r>
            <a:r>
              <a:rPr lang="de-DE" sz="2200"/>
              <a:t> and museums</a:t>
            </a:r>
            <a:endParaRPr lang="en-US" sz="2200"/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de-DE" sz="2200" err="1"/>
              <a:t>Draft</a:t>
            </a:r>
            <a:r>
              <a:rPr lang="de-DE" sz="2200"/>
              <a:t> Treaty on Educational and Research </a:t>
            </a:r>
            <a:r>
              <a:rPr lang="de-DE" sz="2200" err="1"/>
              <a:t>Activities</a:t>
            </a:r>
            <a:r>
              <a:rPr lang="de-DE" sz="2200"/>
              <a:t> (TERA)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endParaRPr lang="de-DE" sz="2200"/>
          </a:p>
          <a:p>
            <a:pPr marL="0" indent="0">
              <a:lnSpc>
                <a:spcPct val="90000"/>
              </a:lnSpc>
              <a:buNone/>
            </a:pPr>
            <a:r>
              <a:rPr lang="de-DE" sz="2200" err="1"/>
              <a:t>Raising</a:t>
            </a:r>
            <a:r>
              <a:rPr lang="de-DE" sz="2200"/>
              <a:t> regional </a:t>
            </a:r>
            <a:r>
              <a:rPr lang="de-DE" sz="2200" err="1"/>
              <a:t>voices</a:t>
            </a:r>
            <a:r>
              <a:rPr lang="de-DE" sz="2200"/>
              <a:t>, </a:t>
            </a:r>
            <a:r>
              <a:rPr lang="de-DE" sz="2200" err="1"/>
              <a:t>challenges</a:t>
            </a:r>
            <a:r>
              <a:rPr lang="de-DE" sz="2200"/>
              <a:t> and </a:t>
            </a:r>
            <a:r>
              <a:rPr lang="de-DE" sz="2200" err="1"/>
              <a:t>solutions</a:t>
            </a:r>
            <a:r>
              <a:rPr lang="de-DE" sz="2200"/>
              <a:t> </a:t>
            </a:r>
            <a:r>
              <a:rPr lang="de-DE" sz="2200" err="1"/>
              <a:t>around</a:t>
            </a:r>
            <a:r>
              <a:rPr lang="de-DE" sz="2200"/>
              <a:t>  </a:t>
            </a:r>
            <a:r>
              <a:rPr lang="de-DE" sz="2200" u="sng"/>
              <a:t>EXCEPTIONS &amp; LIMITATIONS</a:t>
            </a:r>
          </a:p>
          <a:p>
            <a:pPr marL="0" indent="0">
              <a:lnSpc>
                <a:spcPct val="90000"/>
              </a:lnSpc>
              <a:buNone/>
            </a:pPr>
            <a:endParaRPr lang="de-DE" sz="2200" u="sng"/>
          </a:p>
          <a:p>
            <a:pPr marL="0" indent="0">
              <a:lnSpc>
                <a:spcPct val="90000"/>
              </a:lnSpc>
              <a:buNone/>
            </a:pPr>
            <a:r>
              <a:rPr lang="de-DE" sz="2200"/>
              <a:t>Genuine </a:t>
            </a:r>
            <a:r>
              <a:rPr lang="de-DE" sz="2200" err="1"/>
              <a:t>involvement</a:t>
            </a:r>
            <a:r>
              <a:rPr lang="de-DE" sz="2200"/>
              <a:t> of </a:t>
            </a:r>
            <a:r>
              <a:rPr lang="de-DE" sz="2200" err="1"/>
              <a:t>beneficiaries</a:t>
            </a:r>
            <a:r>
              <a:rPr lang="de-DE" sz="2200"/>
              <a:t> in the preparations and in the seminars themselves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de-DE" sz="1300"/>
          </a:p>
          <a:p>
            <a:pPr marL="0" indent="0">
              <a:lnSpc>
                <a:spcPct val="90000"/>
              </a:lnSpc>
              <a:buNone/>
            </a:pPr>
            <a:endParaRPr lang="de-DE" sz="15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79F72-691F-4273-8201-F5EBD3EF2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692" y="0"/>
            <a:ext cx="3265313" cy="27787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7BCF4CF-C944-4BBF-9B5A-6006D118593B}"/>
              </a:ext>
            </a:extLst>
          </p:cNvPr>
          <p:cNvSpPr txBox="1">
            <a:spLocks/>
          </p:cNvSpPr>
          <p:nvPr/>
        </p:nvSpPr>
        <p:spPr>
          <a:xfrm>
            <a:off x="-598979" y="-314812"/>
            <a:ext cx="10701397" cy="1689319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000" b="1" i="0" u="none" strike="noStrike" kern="1200" cap="none" spc="0" baseline="0">
                <a:solidFill>
                  <a:srgbClr val="FEFEFE"/>
                </a:solidFill>
                <a:uFillTx/>
                <a:latin typeface="Century Gothic"/>
              </a:defRPr>
            </a:lvl1pPr>
          </a:lstStyle>
          <a:p>
            <a:pPr algn="ctr">
              <a:spcBef>
                <a:spcPts val="900"/>
              </a:spcBef>
            </a:pPr>
            <a:r>
              <a:rPr lang="de-DE" dirty="0"/>
              <a:t>Looking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regional </a:t>
            </a:r>
            <a:r>
              <a:rPr lang="de-DE" dirty="0" err="1"/>
              <a:t>seminars</a:t>
            </a:r>
            <a:endParaRPr lang="en-US" dirty="0" err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9EB8-7DC1-4282-BCCB-3ACF3D0AB4D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21813" y="1276622"/>
            <a:ext cx="10572000" cy="2971050"/>
          </a:xfrm>
        </p:spPr>
        <p:txBody>
          <a:bodyPr/>
          <a:lstStyle/>
          <a:p>
            <a:r>
              <a:rPr lang="de-DE" dirty="0"/>
              <a:t>Truths, Trends 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Tropes</a:t>
            </a:r>
            <a:r>
              <a:rPr lang="de-DE" dirty="0"/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807B3-01AF-4503-B7EA-88ECE69107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1964" y="5421614"/>
            <a:ext cx="10572000" cy="1436385"/>
          </a:xfrm>
        </p:spPr>
        <p:txBody>
          <a:bodyPr/>
          <a:lstStyle/>
          <a:p>
            <a:pPr lvl="0"/>
            <a:r>
              <a:rPr lang="en-US"/>
              <a:t>Unpacking the Debate around </a:t>
            </a:r>
          </a:p>
          <a:p>
            <a:pPr lvl="0"/>
            <a:r>
              <a:rPr lang="en-US"/>
              <a:t>Copyright Exceptions and Limitations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EA81F-4059-455B-9DBE-2C5B90DD2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84" y="0"/>
            <a:ext cx="805677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681C76-9207-4985-8D23-6932A8FB0DDD}"/>
              </a:ext>
            </a:extLst>
          </p:cNvPr>
          <p:cNvSpPr/>
          <p:nvPr/>
        </p:nvSpPr>
        <p:spPr>
          <a:xfrm>
            <a:off x="5974808" y="3244336"/>
            <a:ext cx="24237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 </a:t>
            </a: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687074E-B0CB-4DC9-B9DA-A4B195D78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245" y="180962"/>
            <a:ext cx="1671637" cy="87632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8D8F788-5041-45B7-B261-264D4C937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2662" y="-803425"/>
            <a:ext cx="5068887" cy="28451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697A94DA-731F-4DBA-8D11-DF3A7741E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211" y="184932"/>
            <a:ext cx="848940" cy="901215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526D8C0-AEE3-423B-B795-23DE28986664}"/>
              </a:ext>
            </a:extLst>
          </p:cNvPr>
          <p:cNvSpPr/>
          <p:nvPr/>
        </p:nvSpPr>
        <p:spPr>
          <a:xfrm>
            <a:off x="9154555" y="12258"/>
            <a:ext cx="3051959" cy="2270443"/>
          </a:xfrm>
          <a:prstGeom prst="wedgeEllipseCallout">
            <a:avLst>
              <a:gd name="adj1" fmla="val -52351"/>
              <a:gd name="adj2" fmla="val 86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Thank you!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323206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1FFB-D546-47BB-AEB6-9C301F0DAB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"</a:t>
            </a:r>
            <a:r>
              <a:rPr lang="de-DE" err="1"/>
              <a:t>Licenses</a:t>
            </a:r>
            <a:r>
              <a:rPr lang="de-DE"/>
              <a:t> </a:t>
            </a:r>
            <a:r>
              <a:rPr lang="de-DE" err="1"/>
              <a:t>can</a:t>
            </a:r>
            <a:r>
              <a:rPr lang="de-DE"/>
              <a:t> </a:t>
            </a:r>
            <a:r>
              <a:rPr lang="de-DE" err="1"/>
              <a:t>solve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all"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1E5F6-9481-48D4-B826-40A494CBB07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anchorCtr="1"/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de-DE" sz="4400"/>
              <a:t>AUDIENCE VOTE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10049-CB98-49C8-9BD7-5261187C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629" y="0"/>
            <a:ext cx="3265313" cy="27787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FE42-6FDC-4463-A7A8-191AA1E86D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0002" y="648470"/>
            <a:ext cx="10572000" cy="970452"/>
          </a:xfrm>
        </p:spPr>
        <p:txBody>
          <a:bodyPr/>
          <a:lstStyle/>
          <a:p>
            <a:r>
              <a:rPr lang="de-DE" err="1"/>
              <a:t>Why</a:t>
            </a:r>
            <a:r>
              <a:rPr lang="de-DE"/>
              <a:t> do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exceptions</a:t>
            </a:r>
            <a:r>
              <a:rPr lang="de-DE"/>
              <a:t> and</a:t>
            </a:r>
            <a:br>
              <a:rPr lang="de-DE"/>
            </a:br>
            <a:r>
              <a:rPr lang="de-DE"/>
              <a:t>limitations? </a:t>
            </a:r>
            <a:r>
              <a:rPr lang="de-DE" b="0"/>
              <a:t>(Teresa Hackett)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4F5D-AACE-4ADA-A0CD-D1D40CD128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8708" y="2869265"/>
            <a:ext cx="10554571" cy="3636513"/>
          </a:xfrm>
        </p:spPr>
        <p:txBody>
          <a:bodyPr>
            <a:normAutofit/>
          </a:bodyPr>
          <a:lstStyle/>
          <a:p>
            <a:r>
              <a:rPr lang="en-US" sz="2400" b="1"/>
              <a:t>L&amp;Es</a:t>
            </a:r>
            <a:r>
              <a:rPr lang="en-US" sz="2400"/>
              <a:t> </a:t>
            </a:r>
            <a:r>
              <a:rPr lang="en-US" sz="2400" b="1"/>
              <a:t>are an integral part of the international copyright system.</a:t>
            </a:r>
            <a:endParaRPr lang="en-US" sz="2400"/>
          </a:p>
          <a:p>
            <a:r>
              <a:rPr lang="en-US" sz="2400" b="1"/>
              <a:t>L&amp;Es are essential for safeguarding fundamental user rights. </a:t>
            </a:r>
          </a:p>
          <a:p>
            <a:r>
              <a:rPr lang="en-US" sz="2400" b="1"/>
              <a:t>L&amp;Es ensure that the legislator has a role in balancing interests in pursuit of public policy objectives.</a:t>
            </a:r>
          </a:p>
          <a:p>
            <a:pPr marL="0" indent="0">
              <a:buNone/>
            </a:pPr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AC165-63BD-4404-A45F-998BF5F57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692" y="0"/>
            <a:ext cx="3265313" cy="27787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774B-0630-42EA-A038-21E92699E2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1851" y="634093"/>
            <a:ext cx="10572000" cy="970452"/>
          </a:xfrm>
        </p:spPr>
        <p:txBody>
          <a:bodyPr/>
          <a:lstStyle/>
          <a:p>
            <a:r>
              <a:rPr lang="de-DE"/>
              <a:t>Why can't we rely on licenses only?</a:t>
            </a:r>
            <a:br>
              <a:rPr lang="de-DE"/>
            </a:br>
            <a:r>
              <a:rPr lang="de-DE" b="0"/>
              <a:t>(Teresa Nobre)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75F7C3-D0AD-46E5-B1AE-465646CE4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06007" y="3410725"/>
            <a:ext cx="4790399" cy="3450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715D83-23B3-46C2-AF02-CF07822A5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683" y="0"/>
            <a:ext cx="3265313" cy="277872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E1F2B1-B776-43B4-A52D-B3666073CF0B}"/>
              </a:ext>
            </a:extLst>
          </p:cNvPr>
          <p:cNvSpPr txBox="1">
            <a:spLocks/>
          </p:cNvSpPr>
          <p:nvPr/>
        </p:nvSpPr>
        <p:spPr>
          <a:xfrm>
            <a:off x="567175" y="2311322"/>
            <a:ext cx="6715817" cy="4239989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C6BB"/>
              </a:buClr>
              <a:buSzPct val="100000"/>
              <a:buFont typeface="Wingdings 2"/>
              <a:buChar char=""/>
              <a:tabLst/>
              <a:def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00C6BB"/>
              </a:buClr>
              <a:buSzPct val="100000"/>
              <a:buFont typeface="Wingdings 2"/>
              <a:buChar char=""/>
              <a:tabLst/>
              <a:def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C6BB"/>
              </a:buClr>
              <a:buSzPct val="100000"/>
              <a:buFont typeface="Wingdings 2"/>
              <a:buChar char=""/>
              <a:tabLst/>
              <a:def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C6BB"/>
              </a:buClr>
              <a:buSzPct val="100000"/>
              <a:buFont typeface="Wingdings 2"/>
              <a:buChar char=""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00C6BB"/>
              </a:buClr>
              <a:buSzPct val="100000"/>
              <a:buFont typeface="Wingdings 2"/>
              <a:buChar char=""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Licenses can undermine the ability of public policy-makers to regulate user rights through public legal instruments</a:t>
            </a:r>
            <a:endParaRPr lang="pt-PT"/>
          </a:p>
          <a:p>
            <a:r>
              <a:rPr lang="en-US" sz="2400" b="1"/>
              <a:t>Licenses can raise privacy and policing issues, and override laws </a:t>
            </a:r>
            <a:endParaRPr lang="pt-PT"/>
          </a:p>
          <a:p>
            <a:r>
              <a:rPr lang="en-US" sz="2400" b="1"/>
              <a:t>Licenses are not available for every material, in every territory</a:t>
            </a:r>
          </a:p>
          <a:p>
            <a:r>
              <a:rPr lang="en-US" sz="2400" b="1"/>
              <a:t>Licenses don't create harmonized legal framework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F9C4-3257-47AB-A110-A7C4A720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625" y="260281"/>
            <a:ext cx="10572000" cy="970452"/>
          </a:xfrm>
        </p:spPr>
        <p:txBody>
          <a:bodyPr/>
          <a:lstStyle/>
          <a:p>
            <a:r>
              <a:rPr lang="en-US"/>
              <a:t>Personal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36BC6-887F-4DBE-834A-EFA6D22F3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Joy </a:t>
            </a:r>
            <a:r>
              <a:rPr lang="en-US" dirty="0" err="1"/>
              <a:t>Ramlogan</a:t>
            </a:r>
            <a:r>
              <a:rPr lang="en-US" dirty="0"/>
              <a:t>, MI student, University of Toronto</a:t>
            </a:r>
          </a:p>
          <a:p>
            <a:r>
              <a:rPr lang="en-US" dirty="0" err="1"/>
              <a:t>Fuschia</a:t>
            </a:r>
            <a:r>
              <a:rPr lang="en-US" dirty="0"/>
              <a:t> Norwich, MI student, University of Toronto</a:t>
            </a:r>
          </a:p>
        </p:txBody>
      </p:sp>
    </p:spTree>
    <p:extLst>
      <p:ext uri="{BB962C8B-B14F-4D97-AF65-F5344CB8AC3E}">
        <p14:creationId xmlns:p14="http://schemas.microsoft.com/office/powerpoint/2010/main" val="330699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FE1F-8CF4-40CC-9D90-426F8E81F0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096" y="260281"/>
            <a:ext cx="10572000" cy="970452"/>
          </a:xfrm>
        </p:spPr>
        <p:txBody>
          <a:bodyPr/>
          <a:lstStyle/>
          <a:p>
            <a:pPr lvl="0"/>
            <a:r>
              <a:rPr lang="de-DE"/>
              <a:t>"Licences </a:t>
            </a:r>
            <a:r>
              <a:rPr lang="de-DE" err="1"/>
              <a:t>can</a:t>
            </a:r>
            <a:r>
              <a:rPr lang="de-DE" err="1">
                <a:solidFill>
                  <a:srgbClr val="FF0000"/>
                </a:solidFill>
              </a:rPr>
              <a:t>‘t</a:t>
            </a:r>
            <a:r>
              <a:rPr lang="de-DE"/>
              <a:t> </a:t>
            </a:r>
            <a:r>
              <a:rPr lang="de-DE" err="1"/>
              <a:t>solve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all"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90249-0E36-48EC-B4F0-9729327502E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anchorCtr="1"/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de-DE" sz="4400"/>
              <a:t>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6E62D-4BF4-429E-AB90-0A6FB6882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963" y="2651174"/>
            <a:ext cx="3265313" cy="27787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ECC6-C8AB-4B54-97DA-3CB5119D64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lang="en-US" sz="6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Hot Seat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7BC91D78-F07A-4FBA-83C4-257B6F711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593" r="13985" b="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2328-55FA-4AE2-97A8-73188FC8A8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0002" y="576583"/>
            <a:ext cx="10572000" cy="970452"/>
          </a:xfrm>
        </p:spPr>
        <p:txBody>
          <a:bodyPr/>
          <a:lstStyle/>
          <a:p>
            <a:pPr lvl="0"/>
            <a:r>
              <a:rPr lang="en-US"/>
              <a:t>“Exceptions and Limitations</a:t>
            </a:r>
            <a:br>
              <a:rPr lang="en-US"/>
            </a:br>
            <a:r>
              <a:rPr lang="en-US"/>
              <a:t> mean the end of markets”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91AD5-3F78-461B-8212-FFCC60780D8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 anchorCtr="1"/>
          <a:lstStyle/>
          <a:p>
            <a:pPr marL="0" lvl="0" indent="0" algn="ctr">
              <a:buNone/>
            </a:pPr>
            <a:r>
              <a:rPr lang="en-US" sz="4000"/>
              <a:t>AUDIENCE VOTE</a:t>
            </a:r>
            <a:endParaRPr lang="en-GB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831EC-66A6-4672-B759-0B9D851C3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692" y="0"/>
            <a:ext cx="3265313" cy="27787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otab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481B001C7554597598C54EC631681" ma:contentTypeVersion="2" ma:contentTypeDescription="Create a new document." ma:contentTypeScope="" ma:versionID="6d0537527ca9fbf42a554953ab860c79">
  <xsd:schema xmlns:xsd="http://www.w3.org/2001/XMLSchema" xmlns:xs="http://www.w3.org/2001/XMLSchema" xmlns:p="http://schemas.microsoft.com/office/2006/metadata/properties" xmlns:ns2="e5bd6207-b6d7-4d79-98d5-2116afbe9b73" targetNamespace="http://schemas.microsoft.com/office/2006/metadata/properties" ma:root="true" ma:fieldsID="0d8b9c31e7678a8b784796dd97e01998" ns2:_="">
    <xsd:import namespace="e5bd6207-b6d7-4d79-98d5-2116afbe9b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d6207-b6d7-4d79-98d5-2116afbe9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28BF80-E943-4E0A-B2A5-51A84A8E47A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292531-2D5D-4877-A4CB-D2B2349B79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bd6207-b6d7-4d79-98d5-2116afbe9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41A968-21A3-46AE-84FF-EF8ED088AC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TM03457503%5b%5bfn=Quotable%5d%5d</Template>
  <TotalTime>14</TotalTime>
  <Words>499</Words>
  <Application>Microsoft Office PowerPoint</Application>
  <PresentationFormat>Widescreen</PresentationFormat>
  <Paragraphs>112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Times New Roman</vt:lpstr>
      <vt:lpstr>Wingdings 2</vt:lpstr>
      <vt:lpstr>Quotable</vt:lpstr>
      <vt:lpstr>Truths, Trends and  Tropes:</vt:lpstr>
      <vt:lpstr>Truths, Trends or Tropes ?</vt:lpstr>
      <vt:lpstr>"Licenses can solve it all"</vt:lpstr>
      <vt:lpstr>Why do we have exceptions and limitations? (Teresa Hackett)</vt:lpstr>
      <vt:lpstr>Why can't we rely on licenses only? (Teresa Nobre)</vt:lpstr>
      <vt:lpstr>Personal experience</vt:lpstr>
      <vt:lpstr>"Licences can‘t solve it all"</vt:lpstr>
      <vt:lpstr>Hot Seat </vt:lpstr>
      <vt:lpstr>“Exceptions and Limitations  mean the end of markets”</vt:lpstr>
      <vt:lpstr>What's the impact of L&amp;E in the market? (Victoria Owen)</vt:lpstr>
      <vt:lpstr>“Exceptions and Limitations  do not mean the end of markets”</vt:lpstr>
      <vt:lpstr>Hot seat</vt:lpstr>
      <vt:lpstr>„There is no need for global  normative work on E&amp;L“ </vt:lpstr>
      <vt:lpstr>Education today occurs across borders (Nikola Wachter)</vt:lpstr>
      <vt:lpstr>Real-life experience: Education</vt:lpstr>
      <vt:lpstr>PowerPoint Presentation</vt:lpstr>
      <vt:lpstr>Reviewing existing international  copyright legislation</vt:lpstr>
      <vt:lpstr>Reviewing existing international  copyright legislation</vt:lpstr>
      <vt:lpstr>"There is no a need for global  normative work on E&amp;L" </vt:lpstr>
      <vt:lpstr>How an international instrument will help </vt:lpstr>
      <vt:lpstr>Hot Seat </vt:lpstr>
      <vt:lpstr>What does all this  mean for the regionals?</vt:lpstr>
      <vt:lpstr>Truths, Trends  and Tropes: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Truths, Trends and  Tropes:</dc:title>
  <dc:creator>Nikola Wachter</dc:creator>
  <cp:lastModifiedBy>Ariadna Matas Casadevall</cp:lastModifiedBy>
  <cp:revision>101</cp:revision>
  <dcterms:created xsi:type="dcterms:W3CDTF">2019-03-18T14:08:05Z</dcterms:created>
  <dcterms:modified xsi:type="dcterms:W3CDTF">2019-04-01T09:26:39Z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0x010100976481B001C7554597598C54EC631681</vt:lpwstr>
  </property>
</Properties>
</file>