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62" r:id="rId5"/>
    <p:sldId id="258" r:id="rId6"/>
    <p:sldId id="260" r:id="rId7"/>
    <p:sldId id="259" r:id="rId8"/>
    <p:sldId id="263"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213287C-6CE1-46D5-8711-93BF43EEBCFF}"/>
    <pc:docChg chg="modSld">
      <pc:chgData name="" userId="" providerId="" clId="Web-{5213287C-6CE1-46D5-8711-93BF43EEBCFF}" dt="2019-02-21T21:55:10.645" v="31" actId="20577"/>
      <pc:docMkLst>
        <pc:docMk/>
      </pc:docMkLst>
      <pc:sldChg chg="modSp">
        <pc:chgData name="" userId="" providerId="" clId="Web-{5213287C-6CE1-46D5-8711-93BF43EEBCFF}" dt="2019-02-21T21:55:10.645" v="30" actId="20577"/>
        <pc:sldMkLst>
          <pc:docMk/>
          <pc:sldMk cId="4116890165" sldId="260"/>
        </pc:sldMkLst>
        <pc:spChg chg="mod">
          <ac:chgData name="" userId="" providerId="" clId="Web-{5213287C-6CE1-46D5-8711-93BF43EEBCFF}" dt="2019-02-21T21:55:10.645" v="30" actId="20577"/>
          <ac:spMkLst>
            <pc:docMk/>
            <pc:sldMk cId="4116890165" sldId="26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079CE54-C06C-F74D-A5EE-9D9AE269F7E0}"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240832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9CE54-C06C-F74D-A5EE-9D9AE269F7E0}"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248823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9265"/>
            <a:ext cx="2057400" cy="5216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09265"/>
            <a:ext cx="6019800" cy="52168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9CE54-C06C-F74D-A5EE-9D9AE269F7E0}"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89811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9CE54-C06C-F74D-A5EE-9D9AE269F7E0}"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9135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79CE54-C06C-F74D-A5EE-9D9AE269F7E0}"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2977014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73748"/>
            <a:ext cx="4038600" cy="41524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73748"/>
            <a:ext cx="4038600" cy="41524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79CE54-C06C-F74D-A5EE-9D9AE269F7E0}"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12072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5535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95115"/>
            <a:ext cx="4040188" cy="38310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5535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295115"/>
            <a:ext cx="4041775" cy="38310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79CE54-C06C-F74D-A5EE-9D9AE269F7E0}" type="datetimeFigureOut">
              <a:rPr lang="en-US" smtClean="0"/>
              <a:t>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211052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79CE54-C06C-F74D-A5EE-9D9AE269F7E0}" type="datetimeFigureOut">
              <a:rPr lang="en-US" smtClean="0"/>
              <a:t>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176597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9CE54-C06C-F74D-A5EE-9D9AE269F7E0}" type="datetimeFigureOut">
              <a:rPr lang="en-US" smtClean="0"/>
              <a:t>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1633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6837"/>
            <a:ext cx="3008313" cy="781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946838"/>
            <a:ext cx="5111750" cy="51793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28354"/>
            <a:ext cx="3008313" cy="439780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79CE54-C06C-F74D-A5EE-9D9AE269F7E0}"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9790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75264" y="924293"/>
            <a:ext cx="6320448" cy="38032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79CE54-C06C-F74D-A5EE-9D9AE269F7E0}"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66202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PPTTemp-ltbluelayeredwhit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83074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111599"/>
            <a:ext cx="8229600" cy="401456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9CE54-C06C-F74D-A5EE-9D9AE269F7E0}" type="datetimeFigureOut">
              <a:rPr lang="en-US" smtClean="0"/>
              <a:t>2/21/2019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25CAF-B04A-5C44-8451-7A86437A963E}" type="slidenum">
              <a:rPr lang="en-US" smtClean="0"/>
              <a:t>‹#›</a:t>
            </a:fld>
            <a:endParaRPr lang="en-US"/>
          </a:p>
        </p:txBody>
      </p:sp>
    </p:spTree>
    <p:extLst>
      <p:ext uri="{BB962C8B-B14F-4D97-AF65-F5344CB8AC3E}">
        <p14:creationId xmlns:p14="http://schemas.microsoft.com/office/powerpoint/2010/main" val="11932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1536"/>
            <a:ext cx="7772400" cy="2446638"/>
          </a:xfrm>
        </p:spPr>
        <p:txBody>
          <a:bodyPr>
            <a:normAutofit/>
          </a:bodyPr>
          <a:lstStyle/>
          <a:p>
            <a:r>
              <a:rPr lang="en-US" sz="3800" dirty="0"/>
              <a:t>Quality Communication: Is There A Best Practice for Library Publishers?</a:t>
            </a:r>
            <a:br>
              <a:rPr lang="en-US" dirty="0"/>
            </a:br>
            <a:r>
              <a:rPr lang="en-US" sz="3600" dirty="0"/>
              <a:t>A Group Discussion</a:t>
            </a:r>
          </a:p>
        </p:txBody>
      </p:sp>
      <p:sp>
        <p:nvSpPr>
          <p:cNvPr id="3" name="Subtitle 2"/>
          <p:cNvSpPr>
            <a:spLocks noGrp="1"/>
          </p:cNvSpPr>
          <p:nvPr>
            <p:ph type="subTitle" idx="1"/>
          </p:nvPr>
        </p:nvSpPr>
        <p:spPr>
          <a:xfrm>
            <a:off x="1371600" y="3608174"/>
            <a:ext cx="6400800" cy="2413685"/>
          </a:xfrm>
        </p:spPr>
        <p:txBody>
          <a:bodyPr>
            <a:normAutofit lnSpcReduction="10000"/>
          </a:bodyPr>
          <a:lstStyle/>
          <a:p>
            <a:r>
              <a:rPr lang="en-US" dirty="0"/>
              <a:t>Ally Laird</a:t>
            </a:r>
            <a:br>
              <a:rPr lang="en-US" dirty="0"/>
            </a:br>
            <a:r>
              <a:rPr lang="en-US" sz="2400" dirty="0"/>
              <a:t>Open Publishing Program Specialist</a:t>
            </a:r>
            <a:br>
              <a:rPr lang="en-US" sz="2400" dirty="0"/>
            </a:br>
            <a:r>
              <a:rPr lang="en-US" sz="2400" dirty="0"/>
              <a:t>Penn State University</a:t>
            </a:r>
          </a:p>
          <a:p>
            <a:endParaRPr lang="en-US" sz="2400" dirty="0"/>
          </a:p>
          <a:p>
            <a:r>
              <a:rPr lang="en-US" sz="2400" dirty="0"/>
              <a:t>IFLA SIG Meeting, Dublin Business School</a:t>
            </a:r>
            <a:br>
              <a:rPr lang="en-US" sz="2400" dirty="0"/>
            </a:br>
            <a:r>
              <a:rPr lang="en-US" sz="2400" dirty="0"/>
              <a:t>February 28</a:t>
            </a:r>
            <a:r>
              <a:rPr lang="en-US" sz="2400" baseline="30000" dirty="0"/>
              <a:t>th</a:t>
            </a:r>
            <a:r>
              <a:rPr lang="en-US" sz="2400" dirty="0"/>
              <a:t>, 2019</a:t>
            </a:r>
          </a:p>
        </p:txBody>
      </p:sp>
    </p:spTree>
    <p:extLst>
      <p:ext uri="{BB962C8B-B14F-4D97-AF65-F5344CB8AC3E}">
        <p14:creationId xmlns:p14="http://schemas.microsoft.com/office/powerpoint/2010/main" val="355720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Speaker’s Note	</a:t>
            </a:r>
          </a:p>
        </p:txBody>
      </p:sp>
      <p:sp>
        <p:nvSpPr>
          <p:cNvPr id="3" name="Content Placeholder 2"/>
          <p:cNvSpPr>
            <a:spLocks noGrp="1"/>
          </p:cNvSpPr>
          <p:nvPr>
            <p:ph idx="1"/>
          </p:nvPr>
        </p:nvSpPr>
        <p:spPr/>
        <p:txBody>
          <a:bodyPr/>
          <a:lstStyle/>
          <a:p>
            <a:r>
              <a:rPr lang="en-US" dirty="0"/>
              <a:t>Planned as a Roundtable Discussion</a:t>
            </a:r>
          </a:p>
          <a:p>
            <a:r>
              <a:rPr lang="en-US" dirty="0"/>
              <a:t>Going to attempt a “room-wide discussion” and encourage knowledge sharing instead</a:t>
            </a:r>
          </a:p>
          <a:p>
            <a:endParaRPr lang="en-US" dirty="0"/>
          </a:p>
          <a:p>
            <a:r>
              <a:rPr lang="en-US" dirty="0"/>
              <a:t>Please ask any and all questions, and provide comments or answers to others’ questions– I want to hear from you!</a:t>
            </a:r>
          </a:p>
        </p:txBody>
      </p:sp>
    </p:spTree>
    <p:extLst>
      <p:ext uri="{BB962C8B-B14F-4D97-AF65-F5344CB8AC3E}">
        <p14:creationId xmlns:p14="http://schemas.microsoft.com/office/powerpoint/2010/main" val="170008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Background</a:t>
            </a:r>
          </a:p>
        </p:txBody>
      </p:sp>
      <p:sp>
        <p:nvSpPr>
          <p:cNvPr id="3" name="Content Placeholder 2"/>
          <p:cNvSpPr>
            <a:spLocks noGrp="1"/>
          </p:cNvSpPr>
          <p:nvPr>
            <p:ph idx="1"/>
          </p:nvPr>
        </p:nvSpPr>
        <p:spPr>
          <a:xfrm>
            <a:off x="457200" y="1973748"/>
            <a:ext cx="8229600" cy="4625172"/>
          </a:xfrm>
        </p:spPr>
        <p:txBody>
          <a:bodyPr>
            <a:normAutofit fontScale="85000" lnSpcReduction="20000"/>
          </a:bodyPr>
          <a:lstStyle/>
          <a:p>
            <a:r>
              <a:rPr lang="en-US" dirty="0"/>
              <a:t>“New” to Library Publishing – wasn’t even aware of it before Penn State</a:t>
            </a:r>
          </a:p>
          <a:p>
            <a:pPr lvl="1"/>
            <a:r>
              <a:rPr lang="en-US" dirty="0"/>
              <a:t>This talk motivated due to lack of information about editor/library publisher communication</a:t>
            </a:r>
          </a:p>
          <a:p>
            <a:r>
              <a:rPr lang="en-US" dirty="0"/>
              <a:t>My Role within Open Publishing at PSU</a:t>
            </a:r>
          </a:p>
          <a:p>
            <a:pPr lvl="1"/>
            <a:r>
              <a:rPr lang="en-US" dirty="0"/>
              <a:t>OA Journals, Bibliographies, Monographs</a:t>
            </a:r>
          </a:p>
          <a:p>
            <a:pPr lvl="1"/>
            <a:r>
              <a:rPr lang="en-US" dirty="0"/>
              <a:t>Some digital projects</a:t>
            </a:r>
          </a:p>
          <a:p>
            <a:pPr lvl="1"/>
            <a:r>
              <a:rPr lang="en-US" dirty="0"/>
              <a:t>Lead Open Access outreach support team</a:t>
            </a:r>
          </a:p>
          <a:p>
            <a:pPr lvl="1"/>
            <a:endParaRPr lang="en-US" dirty="0"/>
          </a:p>
          <a:p>
            <a:r>
              <a:rPr lang="en-US" dirty="0" err="1"/>
              <a:t>SpringerNature</a:t>
            </a:r>
            <a:r>
              <a:rPr lang="en-US" dirty="0"/>
              <a:t> Journal Editor from 2014-2017</a:t>
            </a:r>
          </a:p>
          <a:p>
            <a:pPr lvl="1"/>
            <a:r>
              <a:rPr lang="en-US" dirty="0"/>
              <a:t>Journal editorship and support at a publisher like Springer is different from Library Publishing</a:t>
            </a:r>
          </a:p>
        </p:txBody>
      </p:sp>
    </p:spTree>
    <p:extLst>
      <p:ext uri="{BB962C8B-B14F-4D97-AF65-F5344CB8AC3E}">
        <p14:creationId xmlns:p14="http://schemas.microsoft.com/office/powerpoint/2010/main" val="390833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5047"/>
            <a:ext cx="8229600" cy="1280851"/>
          </a:xfrm>
        </p:spPr>
        <p:txBody>
          <a:bodyPr>
            <a:normAutofit fontScale="90000"/>
          </a:bodyPr>
          <a:lstStyle/>
          <a:p>
            <a:r>
              <a:rPr lang="en-US" dirty="0"/>
              <a:t>Traditional Academic Publishing	Communications</a:t>
            </a:r>
          </a:p>
        </p:txBody>
      </p:sp>
      <p:sp>
        <p:nvSpPr>
          <p:cNvPr id="3" name="Content Placeholder 2"/>
          <p:cNvSpPr>
            <a:spLocks noGrp="1"/>
          </p:cNvSpPr>
          <p:nvPr>
            <p:ph idx="1"/>
          </p:nvPr>
        </p:nvSpPr>
        <p:spPr>
          <a:xfrm>
            <a:off x="457200" y="2401743"/>
            <a:ext cx="8229600" cy="3981471"/>
          </a:xfrm>
        </p:spPr>
        <p:txBody>
          <a:bodyPr>
            <a:normAutofit fontScale="85000" lnSpcReduction="10000"/>
          </a:bodyPr>
          <a:lstStyle/>
          <a:p>
            <a:r>
              <a:rPr lang="en-US" dirty="0"/>
              <a:t>Primary focus on acquiring articles and growing the journal in size and in profit</a:t>
            </a:r>
          </a:p>
          <a:p>
            <a:r>
              <a:rPr lang="en-US" dirty="0"/>
              <a:t>Fairly frequent communication with Editor-in-Chief (anywhere from once a month to four times annually) </a:t>
            </a:r>
          </a:p>
          <a:p>
            <a:pPr lvl="1"/>
            <a:r>
              <a:rPr lang="en-US" dirty="0"/>
              <a:t>Informed if content is running late, reviews are due, etc.</a:t>
            </a:r>
          </a:p>
          <a:p>
            <a:r>
              <a:rPr lang="en-US" dirty="0"/>
              <a:t>Yearly Editorial Board meetings </a:t>
            </a:r>
          </a:p>
          <a:p>
            <a:pPr lvl="1"/>
            <a:r>
              <a:rPr lang="en-US" dirty="0"/>
              <a:t>Discuss the goals of the journal (primarily article count goals and profit)</a:t>
            </a:r>
          </a:p>
          <a:p>
            <a:pPr lvl="1"/>
            <a:r>
              <a:rPr lang="en-US" dirty="0"/>
              <a:t>Discuss the journal’s growth areas (new sections, desired research to feature, etc.)</a:t>
            </a:r>
          </a:p>
        </p:txBody>
      </p:sp>
    </p:spTree>
    <p:extLst>
      <p:ext uri="{BB962C8B-B14F-4D97-AF65-F5344CB8AC3E}">
        <p14:creationId xmlns:p14="http://schemas.microsoft.com/office/powerpoint/2010/main" val="1290520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Library Publisher Communications</a:t>
            </a:r>
          </a:p>
        </p:txBody>
      </p:sp>
      <p:sp>
        <p:nvSpPr>
          <p:cNvPr id="3" name="Content Placeholder 2"/>
          <p:cNvSpPr>
            <a:spLocks noGrp="1"/>
          </p:cNvSpPr>
          <p:nvPr>
            <p:ph idx="1"/>
          </p:nvPr>
        </p:nvSpPr>
        <p:spPr>
          <a:xfrm>
            <a:off x="457200" y="1828800"/>
            <a:ext cx="8229600" cy="4818185"/>
          </a:xfrm>
        </p:spPr>
        <p:txBody>
          <a:bodyPr>
            <a:normAutofit fontScale="77500" lnSpcReduction="20000"/>
          </a:bodyPr>
          <a:lstStyle/>
          <a:p>
            <a:r>
              <a:rPr lang="en-US" dirty="0"/>
              <a:t>Library Publishing programs differ from commercial publishers and from each other in:</a:t>
            </a:r>
          </a:p>
          <a:p>
            <a:pPr lvl="1"/>
            <a:r>
              <a:rPr lang="en-US" dirty="0"/>
              <a:t>Size</a:t>
            </a:r>
          </a:p>
          <a:p>
            <a:pPr lvl="1"/>
            <a:r>
              <a:rPr lang="en-US" dirty="0"/>
              <a:t>FTE (staff) support</a:t>
            </a:r>
          </a:p>
          <a:p>
            <a:pPr lvl="1"/>
            <a:r>
              <a:rPr lang="en-US" dirty="0"/>
              <a:t>Number of journals published </a:t>
            </a:r>
          </a:p>
          <a:p>
            <a:pPr lvl="1"/>
            <a:r>
              <a:rPr lang="en-US" dirty="0"/>
              <a:t>Kinds of services provided (Hosting, DOI, ISSN, indexing, preservation, promotion, etc.)</a:t>
            </a:r>
          </a:p>
          <a:p>
            <a:r>
              <a:rPr lang="en-US" dirty="0"/>
              <a:t>Library publishers not concerned with profit (generally) </a:t>
            </a:r>
          </a:p>
          <a:p>
            <a:r>
              <a:rPr lang="en-US" dirty="0"/>
              <a:t>Library publishers not equivalent to commercial publishing editors</a:t>
            </a:r>
          </a:p>
          <a:p>
            <a:pPr lvl="1"/>
            <a:r>
              <a:rPr lang="en-US" dirty="0"/>
              <a:t>Do not have their hands in the journal content itself</a:t>
            </a:r>
          </a:p>
          <a:p>
            <a:pPr lvl="1"/>
            <a:r>
              <a:rPr lang="en-US" dirty="0"/>
              <a:t>Many provide hosting and guidance, but leaving running the journal to the editors themselves</a:t>
            </a:r>
          </a:p>
          <a:p>
            <a:pPr lvl="1"/>
            <a:r>
              <a:rPr lang="en-US" dirty="0"/>
              <a:t>Do not own the journals</a:t>
            </a:r>
          </a:p>
        </p:txBody>
      </p:sp>
    </p:spTree>
    <p:extLst>
      <p:ext uri="{BB962C8B-B14F-4D97-AF65-F5344CB8AC3E}">
        <p14:creationId xmlns:p14="http://schemas.microsoft.com/office/powerpoint/2010/main" val="3915929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Library Publishing at Penn State</a:t>
            </a:r>
          </a:p>
        </p:txBody>
      </p:sp>
      <p:sp>
        <p:nvSpPr>
          <p:cNvPr id="3" name="Content Placeholder 2"/>
          <p:cNvSpPr>
            <a:spLocks noGrp="1"/>
          </p:cNvSpPr>
          <p:nvPr>
            <p:ph idx="1"/>
          </p:nvPr>
        </p:nvSpPr>
        <p:spPr>
          <a:xfrm>
            <a:off x="457200" y="1973748"/>
            <a:ext cx="8229600" cy="4152415"/>
          </a:xfrm>
        </p:spPr>
        <p:txBody>
          <a:bodyPr vert="horz" lIns="91440" tIns="45720" rIns="91440" bIns="45720" rtlCol="0" anchor="t">
            <a:normAutofit fontScale="70000" lnSpcReduction="20000"/>
          </a:bodyPr>
          <a:lstStyle/>
          <a:p>
            <a:pPr marL="0" indent="0" algn="ctr">
              <a:buNone/>
            </a:pPr>
            <a:r>
              <a:rPr lang="en-US" sz="3400" dirty="0"/>
              <a:t>We provide support to both journals that hope to make an impact and have a strong peer review, set publication schedule, use DOIs, etc., and to journals that to publish content in a more non-traditional format.</a:t>
            </a:r>
          </a:p>
          <a:p>
            <a:endParaRPr lang="en-US" dirty="0"/>
          </a:p>
          <a:p>
            <a:r>
              <a:rPr lang="en-US" dirty="0"/>
              <a:t>Two levels of publication service:</a:t>
            </a:r>
          </a:p>
          <a:p>
            <a:pPr lvl="1"/>
            <a:r>
              <a:rPr lang="en-US" dirty="0"/>
              <a:t>Supported Journals</a:t>
            </a:r>
          </a:p>
          <a:p>
            <a:pPr lvl="1"/>
            <a:r>
              <a:rPr lang="en-US" dirty="0"/>
              <a:t>Imprint Journals</a:t>
            </a:r>
          </a:p>
          <a:p>
            <a:r>
              <a:rPr lang="en-US" dirty="0"/>
              <a:t>Journal Requirements/expectations differ</a:t>
            </a:r>
          </a:p>
          <a:p>
            <a:r>
              <a:rPr lang="en-US" dirty="0"/>
              <a:t>Services provided can differ</a:t>
            </a:r>
          </a:p>
          <a:p>
            <a:r>
              <a:rPr lang="en-US" dirty="0"/>
              <a:t>Thus, conversations with journals in each category will differ</a:t>
            </a:r>
          </a:p>
          <a:p>
            <a:r>
              <a:rPr lang="en-US" dirty="0"/>
              <a:t>So, can there be overlap/a best practice?</a:t>
            </a:r>
          </a:p>
          <a:p>
            <a:pPr lvl="1"/>
            <a:endParaRPr lang="en-US" dirty="0"/>
          </a:p>
        </p:txBody>
      </p:sp>
    </p:spTree>
    <p:extLst>
      <p:ext uri="{BB962C8B-B14F-4D97-AF65-F5344CB8AC3E}">
        <p14:creationId xmlns:p14="http://schemas.microsoft.com/office/powerpoint/2010/main" val="411689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457200" y="2111599"/>
            <a:ext cx="8229600" cy="4427746"/>
          </a:xfrm>
        </p:spPr>
        <p:txBody>
          <a:bodyPr>
            <a:normAutofit/>
          </a:bodyPr>
          <a:lstStyle/>
          <a:p>
            <a:r>
              <a:rPr lang="en-US" dirty="0"/>
              <a:t>Do you have general guidelines or practices for communicating with your journal editors?</a:t>
            </a:r>
          </a:p>
          <a:p>
            <a:r>
              <a:rPr lang="en-US" dirty="0"/>
              <a:t>What are those guidelines/practices?</a:t>
            </a:r>
          </a:p>
          <a:p>
            <a:r>
              <a:rPr lang="en-US" dirty="0"/>
              <a:t>What are your goals and challenges?</a:t>
            </a:r>
          </a:p>
          <a:p>
            <a:r>
              <a:rPr lang="en-US" dirty="0"/>
              <a:t>What is the role of the publishing specialist in your program when it comes to communication? </a:t>
            </a:r>
          </a:p>
          <a:p>
            <a:endParaRPr lang="en-US" dirty="0"/>
          </a:p>
          <a:p>
            <a:endParaRPr lang="en-US" dirty="0"/>
          </a:p>
        </p:txBody>
      </p:sp>
    </p:spTree>
    <p:extLst>
      <p:ext uri="{BB962C8B-B14F-4D97-AF65-F5344CB8AC3E}">
        <p14:creationId xmlns:p14="http://schemas.microsoft.com/office/powerpoint/2010/main" val="280536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 Questions</a:t>
            </a:r>
          </a:p>
        </p:txBody>
      </p:sp>
      <p:sp>
        <p:nvSpPr>
          <p:cNvPr id="3" name="Content Placeholder 2"/>
          <p:cNvSpPr>
            <a:spLocks noGrp="1"/>
          </p:cNvSpPr>
          <p:nvPr>
            <p:ph idx="1"/>
          </p:nvPr>
        </p:nvSpPr>
        <p:spPr>
          <a:xfrm>
            <a:off x="457200" y="2111598"/>
            <a:ext cx="8229600" cy="4253575"/>
          </a:xfrm>
        </p:spPr>
        <p:txBody>
          <a:bodyPr>
            <a:normAutofit fontScale="92500" lnSpcReduction="10000"/>
          </a:bodyPr>
          <a:lstStyle/>
          <a:p>
            <a:r>
              <a:rPr lang="en-US" dirty="0"/>
              <a:t>Should there be a required annual meeting between library publisher and editor/editorial board annually?</a:t>
            </a:r>
          </a:p>
          <a:p>
            <a:r>
              <a:rPr lang="en-US" dirty="0"/>
              <a:t>If so, what should be discussed?</a:t>
            </a:r>
          </a:p>
          <a:p>
            <a:r>
              <a:rPr lang="en-US" dirty="0"/>
              <a:t>Should this meeting be more often than annual?</a:t>
            </a:r>
          </a:p>
          <a:p>
            <a:pPr lvl="1"/>
            <a:r>
              <a:rPr lang="en-US" dirty="0"/>
              <a:t>Does this depend on resources/services provided?</a:t>
            </a:r>
          </a:p>
          <a:p>
            <a:r>
              <a:rPr lang="en-US" dirty="0"/>
              <a:t>Can and should there be a best practice? Or just encouraged guidelines?</a:t>
            </a:r>
          </a:p>
          <a:p>
            <a:endParaRPr lang="en-US" dirty="0"/>
          </a:p>
        </p:txBody>
      </p:sp>
    </p:spTree>
    <p:extLst>
      <p:ext uri="{BB962C8B-B14F-4D97-AF65-F5344CB8AC3E}">
        <p14:creationId xmlns:p14="http://schemas.microsoft.com/office/powerpoint/2010/main" val="2654481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sp>
        <p:nvSpPr>
          <p:cNvPr id="3" name="Content Placeholder 2"/>
          <p:cNvSpPr>
            <a:spLocks noGrp="1"/>
          </p:cNvSpPr>
          <p:nvPr>
            <p:ph idx="1"/>
          </p:nvPr>
        </p:nvSpPr>
        <p:spPr/>
        <p:txBody>
          <a:bodyPr/>
          <a:lstStyle/>
          <a:p>
            <a:pPr marL="0" indent="0" algn="ctr">
              <a:buNone/>
            </a:pPr>
            <a:r>
              <a:rPr lang="en-US" dirty="0"/>
              <a:t>My recommendation is that communication with journal editors is necessary, and all library publishers should establish a communication schedule that remains somewhat consistent across publications. What the exact guidelines or best practices might be are still up for debate, but establishing these would be beneficial to the library publishing community.</a:t>
            </a:r>
          </a:p>
        </p:txBody>
      </p:sp>
    </p:spTree>
    <p:extLst>
      <p:ext uri="{BB962C8B-B14F-4D97-AF65-F5344CB8AC3E}">
        <p14:creationId xmlns:p14="http://schemas.microsoft.com/office/powerpoint/2010/main" val="973998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PSUL_Template_Blue2</Template>
  <TotalTime>1652</TotalTime>
  <Words>539</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Quality Communication: Is There A Best Practice for Library Publishers? A Group Discussion</vt:lpstr>
      <vt:lpstr>Speaker’s Note </vt:lpstr>
      <vt:lpstr>My Background</vt:lpstr>
      <vt:lpstr>Traditional Academic Publishing Communications</vt:lpstr>
      <vt:lpstr>Library Publisher Communications</vt:lpstr>
      <vt:lpstr>Library Publishing at Penn State</vt:lpstr>
      <vt:lpstr>Discussion</vt:lpstr>
      <vt:lpstr>Concluding Questions</vt:lpstr>
      <vt:lpstr>Final Thoughts</vt:lpstr>
    </vt:vector>
  </TitlesOfParts>
  <Company>Penn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Communication: A Group Discussion</dc:title>
  <dc:creator>Allyson M Laird</dc:creator>
  <cp:lastModifiedBy>Allyson M Laird</cp:lastModifiedBy>
  <cp:revision>28</cp:revision>
  <dcterms:created xsi:type="dcterms:W3CDTF">2019-02-18T14:43:24Z</dcterms:created>
  <dcterms:modified xsi:type="dcterms:W3CDTF">2019-02-21T21:55:28Z</dcterms:modified>
</cp:coreProperties>
</file>